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44" r:id="rId3"/>
    <p:sldId id="443" r:id="rId4"/>
    <p:sldId id="440" r:id="rId5"/>
    <p:sldId id="458" r:id="rId6"/>
    <p:sldId id="442" r:id="rId7"/>
    <p:sldId id="449" r:id="rId8"/>
    <p:sldId id="459" r:id="rId9"/>
    <p:sldId id="447" r:id="rId10"/>
    <p:sldId id="448" r:id="rId11"/>
    <p:sldId id="454" r:id="rId12"/>
    <p:sldId id="446" r:id="rId13"/>
    <p:sldId id="455" r:id="rId14"/>
    <p:sldId id="456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F00FF"/>
    <a:srgbClr val="00FFFF"/>
    <a:srgbClr val="00CC00"/>
    <a:srgbClr val="FFFF99"/>
    <a:srgbClr val="0000CC"/>
    <a:srgbClr val="5DA1C4"/>
    <a:srgbClr val="FFFF00"/>
    <a:srgbClr val="0A0A0A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78" autoAdjust="0"/>
    <p:restoredTop sz="94660"/>
  </p:normalViewPr>
  <p:slideViewPr>
    <p:cSldViewPr>
      <p:cViewPr varScale="1">
        <p:scale>
          <a:sx n="85" d="100"/>
          <a:sy n="85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69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535B2-1C4F-4808-BA7D-7A1F67336E5E}" type="datetimeFigureOut">
              <a:rPr lang="ko-KR" altLang="en-US" smtClean="0"/>
              <a:t>2024-01-23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5E80F-91E8-4757-82D7-349C027E2AE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0824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9BE61-BDCD-477F-A5D9-8752CDB70F23}" type="datetimeFigureOut">
              <a:rPr lang="ko-KR" altLang="en-US" smtClean="0"/>
              <a:t>2024-01-23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FE610-9AD0-4536-AB35-27C080D9840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8776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DCDF2-4BFF-4111-8552-9A91DBE9C68F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149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1157679"/>
            <a:ext cx="9144000" cy="1812022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76" tIns="43638" rIns="87276" bIns="43638" rtlCol="0" anchor="ctr"/>
          <a:lstStyle/>
          <a:p>
            <a:pPr algn="ctr"/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7735845" y="6514572"/>
            <a:ext cx="1315107" cy="221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76" tIns="43638" rIns="87276" bIns="43638" rtlCol="0" anchor="ctr"/>
          <a:lstStyle/>
          <a:p>
            <a:pPr algn="r"/>
            <a:r>
              <a:rPr lang="en-US" altLang="ko-KR" sz="700" dirty="0">
                <a:solidFill>
                  <a:srgbClr val="FF6600"/>
                </a:solidFill>
                <a:latin typeface="+mn-ea"/>
                <a:ea typeface="+mn-ea"/>
                <a:cs typeface="Arial" panose="020B0604020202020204" pitchFamily="34" charset="0"/>
              </a:rPr>
              <a:t> Confidential</a:t>
            </a:r>
            <a:endParaRPr lang="ko-KR" altLang="en-US" sz="700" dirty="0">
              <a:solidFill>
                <a:srgbClr val="FF6600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162688" y="6430053"/>
            <a:ext cx="1888264" cy="180461"/>
          </a:xfrm>
          <a:prstGeom prst="rect">
            <a:avLst/>
          </a:prstGeom>
          <a:noFill/>
        </p:spPr>
        <p:txBody>
          <a:bodyPr wrap="none" lIns="87276" tIns="43638" rIns="87276" bIns="43638" rtlCol="0">
            <a:spAutoFit/>
          </a:bodyPr>
          <a:lstStyle/>
          <a:p>
            <a:pPr algn="r"/>
            <a:r>
              <a:rPr lang="en-US" altLang="ko-KR" sz="600" baseline="0" dirty="0">
                <a:latin typeface="+mn-ea"/>
                <a:ea typeface="+mn-ea"/>
                <a:cs typeface="Gotham Light" pitchFamily="50" charset="0"/>
              </a:rPr>
              <a:t>Copyright</a:t>
            </a:r>
            <a:r>
              <a:rPr lang="ko-KR" altLang="en-US" sz="600" baseline="0" dirty="0">
                <a:latin typeface="+mn-ea"/>
                <a:ea typeface="+mn-ea"/>
                <a:cs typeface="Gotham Light" pitchFamily="50" charset="0"/>
              </a:rPr>
              <a:t>ⓒ</a:t>
            </a:r>
            <a:r>
              <a:rPr lang="en-US" altLang="ko-KR" sz="600" baseline="0" dirty="0">
                <a:latin typeface="+mn-ea"/>
                <a:ea typeface="+mn-ea"/>
                <a:cs typeface="Gotham Light" pitchFamily="50" charset="0"/>
              </a:rPr>
              <a:t> EM-tech Design. All rights reserved.</a:t>
            </a:r>
            <a:endParaRPr lang="ko-KR" altLang="en-US" sz="600" baseline="0" dirty="0">
              <a:latin typeface="+mn-ea"/>
              <a:ea typeface="+mn-ea"/>
              <a:cs typeface="Gotham Light" pitchFamily="50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lum brigh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83975"/>
            <a:ext cx="1406566" cy="1469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964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직선 연결선 17"/>
          <p:cNvCxnSpPr/>
          <p:nvPr userDrawn="1"/>
        </p:nvCxnSpPr>
        <p:spPr bwMode="auto">
          <a:xfrm>
            <a:off x="0" y="6525344"/>
            <a:ext cx="9144000" cy="0"/>
          </a:xfrm>
          <a:prstGeom prst="line">
            <a:avLst/>
          </a:prstGeom>
          <a:solidFill>
            <a:schemeClr val="accent1"/>
          </a:solidFill>
          <a:ln w="38100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직선 연결선 4"/>
          <p:cNvCxnSpPr/>
          <p:nvPr userDrawn="1"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36419" y="6567584"/>
            <a:ext cx="1604057" cy="28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C968-A352-4CC4-937E-08D1388C0E07}" type="datetimeFigureOut">
              <a:rPr lang="ko-KR" altLang="en-US" smtClean="0"/>
              <a:pPr/>
              <a:t>2024-01-23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744D4-CF33-4944-AAD8-09697EEFC92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811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090BB-36A7-4B0E-A14E-6400508546D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75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0" y="1808820"/>
            <a:ext cx="9144000" cy="1944216"/>
          </a:xfrm>
          <a:prstGeom prst="rect">
            <a:avLst/>
          </a:prstGeom>
          <a:solidFill>
            <a:srgbClr val="5DA1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b="1" dirty="0">
              <a:solidFill>
                <a:schemeClr val="bg1">
                  <a:lumMod val="9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2" name="모서리가 둥근 직사각형 14">
            <a:extLst>
              <a:ext uri="{FF2B5EF4-FFF2-40B4-BE49-F238E27FC236}">
                <a16:creationId xmlns:a16="http://schemas.microsoft.com/office/drawing/2014/main" id="{ECC29675-0730-4582-8121-D0427D59F2CA}"/>
              </a:ext>
            </a:extLst>
          </p:cNvPr>
          <p:cNvSpPr/>
          <p:nvPr/>
        </p:nvSpPr>
        <p:spPr>
          <a:xfrm>
            <a:off x="0" y="1633696"/>
            <a:ext cx="9144000" cy="194421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MAXIMUM </a:t>
            </a:r>
            <a:r>
              <a:rPr lang="ko-KR" alt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및 </a:t>
            </a:r>
            <a:r>
              <a:rPr lang="en-US" altLang="ko-KR" sz="36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ALTO </a:t>
            </a:r>
            <a:r>
              <a:rPr lang="ko-KR" alt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검사</a:t>
            </a:r>
            <a:endParaRPr lang="en-US" altLang="ko-KR" sz="3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itchFamily="50" charset="-127"/>
              <a:ea typeface="나눔스퀘어 Extra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자동화 프로그램 사용 설명서</a:t>
            </a:r>
            <a:endParaRPr lang="ko-KR" alt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2F09F-C731-46D3-AB54-5438D4CB50F3}"/>
              </a:ext>
            </a:extLst>
          </p:cNvPr>
          <p:cNvSpPr txBox="1"/>
          <p:nvPr/>
        </p:nvSpPr>
        <p:spPr>
          <a:xfrm>
            <a:off x="7884368" y="6421687"/>
            <a:ext cx="125219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750" dirty="0"/>
              <a:t>Date</a:t>
            </a:r>
            <a:r>
              <a:rPr lang="ko-KR" altLang="en-US" sz="750" dirty="0"/>
              <a:t> </a:t>
            </a:r>
            <a:r>
              <a:rPr lang="en-US" altLang="ko-KR" sz="750" dirty="0"/>
              <a:t>: 2024. 01. 23</a:t>
            </a:r>
            <a:endParaRPr lang="ko-KR" altLang="en-US" sz="75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0B9724-A87F-47CA-A34D-B9F566C3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419" y="6567584"/>
            <a:ext cx="1604057" cy="282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F60F83-C1BA-4DE6-B856-FB9BC927B0D3}"/>
              </a:ext>
            </a:extLst>
          </p:cNvPr>
          <p:cNvSpPr txBox="1"/>
          <p:nvPr/>
        </p:nvSpPr>
        <p:spPr>
          <a:xfrm>
            <a:off x="6084168" y="4293096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연구소 </a:t>
            </a:r>
            <a:r>
              <a:rPr lang="ko-KR" altLang="en-US" dirty="0" err="1"/>
              <a:t>박석태</a:t>
            </a:r>
            <a:r>
              <a:rPr lang="ko-KR" altLang="en-US" dirty="0"/>
              <a:t> 사원</a:t>
            </a:r>
          </a:p>
        </p:txBody>
      </p:sp>
      <p:sp>
        <p:nvSpPr>
          <p:cNvPr id="7" name="모서리가 둥근 직사각형 14">
            <a:extLst>
              <a:ext uri="{FF2B5EF4-FFF2-40B4-BE49-F238E27FC236}">
                <a16:creationId xmlns:a16="http://schemas.microsoft.com/office/drawing/2014/main" id="{5A7B3BF8-A8D7-4984-87C0-77D269A56D7B}"/>
              </a:ext>
            </a:extLst>
          </p:cNvPr>
          <p:cNvSpPr/>
          <p:nvPr/>
        </p:nvSpPr>
        <p:spPr>
          <a:xfrm>
            <a:off x="2987824" y="3329698"/>
            <a:ext cx="2736304" cy="36933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(MAXIMUM </a:t>
            </a:r>
            <a:r>
              <a:rPr lang="en-US" altLang="ko-KR" sz="1200" b="1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Multy</a:t>
            </a:r>
            <a:r>
              <a:rPr lang="en-US" altLang="ko-KR" sz="1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itchFamily="50" charset="-127"/>
                <a:ea typeface="나눔스퀘어 ExtraBold" pitchFamily="50" charset="-127"/>
              </a:rPr>
              <a:t> Function Tester)</a:t>
            </a:r>
            <a:endParaRPr lang="ko-KR" altLang="en-US" sz="1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itchFamily="50" charset="-127"/>
              <a:ea typeface="나눔스퀘어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421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536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b="1" dirty="0">
                <a:latin typeface="+mn-ea"/>
              </a:rPr>
              <a:t>TEST Check List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Firmware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Version          - Main PCB </a:t>
            </a:r>
            <a:r>
              <a:rPr lang="ko-KR" altLang="en-US" sz="1400" b="1" dirty="0">
                <a:latin typeface="+mn-ea"/>
              </a:rPr>
              <a:t>온도 센서</a:t>
            </a:r>
            <a:r>
              <a:rPr lang="en-US" altLang="ko-KR" sz="1400" b="1" dirty="0">
                <a:latin typeface="+mn-ea"/>
              </a:rPr>
              <a:t>          - RF </a:t>
            </a:r>
            <a:r>
              <a:rPr lang="ko-KR" altLang="en-US" sz="1400" b="1" dirty="0">
                <a:latin typeface="+mn-ea"/>
              </a:rPr>
              <a:t>파형 검사</a:t>
            </a:r>
            <a:r>
              <a:rPr lang="en-US" altLang="ko-KR" sz="1000" dirty="0">
                <a:latin typeface="+mn-ea"/>
              </a:rPr>
              <a:t>(Tight-UP)</a:t>
            </a:r>
            <a:r>
              <a:rPr lang="en-US" altLang="ko-KR" sz="1400" b="1" dirty="0">
                <a:latin typeface="+mn-ea"/>
              </a:rPr>
              <a:t>         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EP </a:t>
            </a:r>
            <a:r>
              <a:rPr lang="ko-KR" altLang="en-US" sz="1400" b="1" dirty="0">
                <a:latin typeface="+mn-ea"/>
              </a:rPr>
              <a:t>파형 검사</a:t>
            </a:r>
            <a:r>
              <a:rPr lang="en-US" altLang="ko-KR" sz="1000" dirty="0">
                <a:latin typeface="+mn-ea"/>
              </a:rPr>
              <a:t>(Cos-UP)</a:t>
            </a:r>
            <a:r>
              <a:rPr lang="en-US" altLang="ko-KR" sz="1400" dirty="0">
                <a:latin typeface="+mn-ea"/>
              </a:rPr>
              <a:t>         </a:t>
            </a:r>
            <a:r>
              <a:rPr lang="en-US" altLang="ko-KR" sz="1400" b="1" dirty="0">
                <a:latin typeface="+mn-ea"/>
              </a:rPr>
              <a:t>- DB </a:t>
            </a:r>
            <a:r>
              <a:rPr lang="ko-KR" altLang="en-US" sz="1400" b="1" dirty="0">
                <a:latin typeface="+mn-ea"/>
              </a:rPr>
              <a:t>데이터 입력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</a:t>
            </a:r>
            <a:r>
              <a:rPr lang="ko-KR" altLang="en-US" sz="1400" b="1" dirty="0">
                <a:latin typeface="+mn-ea"/>
              </a:rPr>
              <a:t>연결 장비 항목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Keysight Oscillo Scopes 1 EA (</a:t>
            </a:r>
            <a:r>
              <a:rPr lang="ko-KR" altLang="en-US" sz="1400" b="1" dirty="0">
                <a:latin typeface="+mn-ea"/>
              </a:rPr>
              <a:t>현재 </a:t>
            </a:r>
            <a:r>
              <a:rPr lang="en-US" altLang="ko-KR" sz="1400" b="1" dirty="0" err="1">
                <a:latin typeface="+mn-ea"/>
              </a:rPr>
              <a:t>InfiniiVision</a:t>
            </a:r>
            <a:r>
              <a:rPr lang="en-US" altLang="ko-KR" sz="1400" b="1" dirty="0">
                <a:latin typeface="+mn-ea"/>
              </a:rPr>
              <a:t> 1000 X-Series </a:t>
            </a:r>
            <a:r>
              <a:rPr lang="ko-KR" altLang="en-US" sz="1400" b="1" dirty="0" err="1">
                <a:latin typeface="+mn-ea"/>
              </a:rPr>
              <a:t>사용중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Control Box JIG 1 EA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Barcode Scanner 1 EA (</a:t>
            </a:r>
            <a:r>
              <a:rPr lang="ko-KR" altLang="en-US" sz="1400" b="1" dirty="0">
                <a:latin typeface="+mn-ea"/>
              </a:rPr>
              <a:t>현재 </a:t>
            </a:r>
            <a:r>
              <a:rPr lang="en-US" altLang="ko-KR" sz="1400" b="1" dirty="0">
                <a:latin typeface="+mn-ea"/>
              </a:rPr>
              <a:t>Zebra DS2208 </a:t>
            </a:r>
            <a:r>
              <a:rPr lang="ko-KR" altLang="en-US" sz="1400" b="1" dirty="0" err="1">
                <a:latin typeface="+mn-ea"/>
              </a:rPr>
              <a:t>사용중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</a:t>
            </a:r>
            <a:r>
              <a:rPr lang="ko-KR" altLang="en-US" sz="1400" b="1" dirty="0">
                <a:latin typeface="+mn-ea"/>
              </a:rPr>
              <a:t>기능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적용 </a:t>
            </a:r>
            <a:r>
              <a:rPr lang="en-US" altLang="ko-KR" sz="1400" b="1" dirty="0">
                <a:latin typeface="+mn-ea"/>
              </a:rPr>
              <a:t>Firmware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최소 사양 </a:t>
            </a:r>
            <a:r>
              <a:rPr lang="en-US" altLang="ko-KR" sz="1400" b="1" dirty="0">
                <a:latin typeface="+mn-ea"/>
              </a:rPr>
              <a:t>: Ver 1.1.0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513830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2. 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수입 검사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5741EA3-774B-40CD-81FE-40520881EB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861048"/>
            <a:ext cx="3103957" cy="20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418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b="1" dirty="0">
                <a:latin typeface="+mn-ea"/>
              </a:rPr>
              <a:t>TEST Check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List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Firmware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Version          - Main PCB </a:t>
            </a:r>
            <a:r>
              <a:rPr lang="ko-KR" altLang="en-US" sz="1400" b="1" dirty="0">
                <a:latin typeface="+mn-ea"/>
              </a:rPr>
              <a:t>온도 센서</a:t>
            </a:r>
            <a:r>
              <a:rPr lang="en-US" altLang="ko-KR" sz="1400" b="1" dirty="0">
                <a:latin typeface="+mn-ea"/>
              </a:rPr>
              <a:t>          - LED PCB </a:t>
            </a:r>
            <a:r>
              <a:rPr lang="ko-KR" altLang="en-US" sz="1400" b="1" dirty="0">
                <a:latin typeface="+mn-ea"/>
              </a:rPr>
              <a:t>온도 센서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Battery Level                - RF </a:t>
            </a:r>
            <a:r>
              <a:rPr lang="ko-KR" altLang="en-US" sz="1400" b="1" dirty="0">
                <a:latin typeface="+mn-ea"/>
              </a:rPr>
              <a:t>파형 검사</a:t>
            </a:r>
            <a:r>
              <a:rPr lang="en-US" altLang="ko-KR" sz="1000" dirty="0">
                <a:latin typeface="+mn-ea"/>
              </a:rPr>
              <a:t>(Tight-UP)</a:t>
            </a:r>
            <a:r>
              <a:rPr lang="en-US" altLang="ko-KR" sz="1400" b="1" dirty="0">
                <a:latin typeface="+mn-ea"/>
              </a:rPr>
              <a:t>          - EP </a:t>
            </a:r>
            <a:r>
              <a:rPr lang="ko-KR" altLang="en-US" sz="1400" b="1" dirty="0">
                <a:latin typeface="+mn-ea"/>
              </a:rPr>
              <a:t>파형 검사</a:t>
            </a:r>
            <a:r>
              <a:rPr lang="en-US" altLang="ko-KR" sz="1000" dirty="0">
                <a:latin typeface="+mn-ea"/>
              </a:rPr>
              <a:t>(Cos-UP)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정보 입력 및 </a:t>
            </a:r>
            <a:r>
              <a:rPr lang="en-US" altLang="ko-KR" sz="1400" b="1" dirty="0">
                <a:latin typeface="+mn-ea"/>
              </a:rPr>
              <a:t>DB </a:t>
            </a:r>
            <a:r>
              <a:rPr lang="ko-KR" altLang="en-US" sz="1400" b="1" dirty="0">
                <a:latin typeface="+mn-ea"/>
              </a:rPr>
              <a:t>데이터 입력</a:t>
            </a:r>
            <a:endParaRPr lang="en-US" altLang="ko-KR" sz="11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  </a:t>
            </a:r>
            <a:r>
              <a:rPr lang="ko-KR" altLang="en-US" sz="1400" b="1" dirty="0">
                <a:latin typeface="+mn-ea"/>
              </a:rPr>
              <a:t>필요 연결 장비 </a:t>
            </a:r>
            <a:r>
              <a:rPr lang="en-US" altLang="ko-KR" sz="1400" b="1" dirty="0">
                <a:latin typeface="+mn-ea"/>
              </a:rPr>
              <a:t>List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Keysight Oscillo Scopes 1 EA (</a:t>
            </a:r>
            <a:r>
              <a:rPr lang="ko-KR" altLang="en-US" sz="1400" b="1" dirty="0">
                <a:latin typeface="+mn-ea"/>
              </a:rPr>
              <a:t>현재 </a:t>
            </a:r>
            <a:r>
              <a:rPr lang="en-US" altLang="ko-KR" sz="1400" b="1" dirty="0" err="1">
                <a:latin typeface="+mn-ea"/>
              </a:rPr>
              <a:t>InfiniiVision</a:t>
            </a:r>
            <a:r>
              <a:rPr lang="en-US" altLang="ko-KR" sz="1400" b="1" dirty="0">
                <a:latin typeface="+mn-ea"/>
              </a:rPr>
              <a:t> 1000 X-Series </a:t>
            </a:r>
            <a:r>
              <a:rPr lang="ko-KR" altLang="en-US" sz="1400" b="1" dirty="0" err="1">
                <a:latin typeface="+mn-ea"/>
              </a:rPr>
              <a:t>사용중</a:t>
            </a:r>
            <a:r>
              <a:rPr lang="en-US" altLang="ko-KR" sz="1400" b="1" dirty="0">
                <a:latin typeface="+mn-ea"/>
              </a:rPr>
              <a:t>) </a:t>
            </a: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이미지 참고</a:t>
            </a:r>
            <a:r>
              <a:rPr lang="en-US" altLang="ko-KR" sz="1000" dirty="0">
                <a:latin typeface="+mn-ea"/>
              </a:rPr>
              <a:t>)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파형 측정 </a:t>
            </a:r>
            <a:r>
              <a:rPr lang="en-US" altLang="ko-KR" sz="1400" b="1" dirty="0">
                <a:latin typeface="+mn-ea"/>
              </a:rPr>
              <a:t>JIG 1 EA </a:t>
            </a: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 dirty="0">
                <a:latin typeface="+mn-ea"/>
              </a:rPr>
              <a:t>이미지 참고</a:t>
            </a:r>
            <a:r>
              <a:rPr lang="en-US" altLang="ko-KR" sz="900" dirty="0">
                <a:latin typeface="+mn-ea"/>
              </a:rPr>
              <a:t>)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Control Box JIG 1 EA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Barcode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Scanner 1 EA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현재 </a:t>
            </a:r>
            <a:r>
              <a:rPr lang="en-US" altLang="ko-KR" sz="1400" b="1" dirty="0">
                <a:latin typeface="+mn-ea"/>
              </a:rPr>
              <a:t>Zebra DS2208 </a:t>
            </a:r>
            <a:r>
              <a:rPr lang="ko-KR" altLang="en-US" sz="1400" b="1" dirty="0" err="1">
                <a:latin typeface="+mn-ea"/>
              </a:rPr>
              <a:t>사용중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</a:t>
            </a:r>
            <a:r>
              <a:rPr lang="ko-KR" altLang="en-US" sz="1400" b="1" dirty="0">
                <a:latin typeface="+mn-ea"/>
              </a:rPr>
              <a:t>기능 적용 </a:t>
            </a:r>
            <a:r>
              <a:rPr lang="en-US" altLang="ko-KR" sz="1400" b="1" dirty="0">
                <a:latin typeface="+mn-ea"/>
              </a:rPr>
              <a:t>Firmware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최소 사양 </a:t>
            </a:r>
            <a:r>
              <a:rPr lang="en-US" altLang="ko-KR" sz="1400" b="1" dirty="0">
                <a:latin typeface="+mn-ea"/>
              </a:rPr>
              <a:t>: Ver 1.1.0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008883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1. 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생산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A62427C-3DA3-477E-BCAF-50BD799D27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94" y="3933056"/>
            <a:ext cx="3175965" cy="227300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AC6209C-0FB6-41D5-A8D8-AF30B1B9D8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8" r="20075"/>
          <a:stretch/>
        </p:blipFill>
        <p:spPr>
          <a:xfrm>
            <a:off x="2488891" y="3933056"/>
            <a:ext cx="3449140" cy="2273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47332A-2B31-4E96-953A-7D262B2D42C8}"/>
              </a:ext>
            </a:extLst>
          </p:cNvPr>
          <p:cNvSpPr txBox="1"/>
          <p:nvPr/>
        </p:nvSpPr>
        <p:spPr>
          <a:xfrm>
            <a:off x="2488891" y="6206063"/>
            <a:ext cx="3449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&lt;</a:t>
            </a:r>
            <a:r>
              <a:rPr lang="ko-KR" altLang="en-US" sz="1000" dirty="0"/>
              <a:t>파형 측정 </a:t>
            </a:r>
            <a:r>
              <a:rPr lang="en-US" altLang="ko-KR" sz="1000" dirty="0"/>
              <a:t>JIG&gt;</a:t>
            </a:r>
            <a:endParaRPr lang="ko-KR" alt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CFB380-7AB8-4A40-88B7-196B15F5A1B7}"/>
              </a:ext>
            </a:extLst>
          </p:cNvPr>
          <p:cNvSpPr txBox="1"/>
          <p:nvPr/>
        </p:nvSpPr>
        <p:spPr>
          <a:xfrm>
            <a:off x="5966094" y="6206062"/>
            <a:ext cx="299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&lt;Oscillo Scope&gt;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94932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7B7C01A-D6C8-4A65-B8B5-4FC7D368E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37" y="868406"/>
            <a:ext cx="7103189" cy="3847561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</a:t>
            </a:r>
            <a:r>
              <a:rPr lang="ko-KR" altLang="en-US" sz="1400" b="1" dirty="0">
                <a:latin typeface="+mn-ea"/>
              </a:rPr>
              <a:t>메인 화면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3488455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3.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사용 설명서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–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메인 화면 간략화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FAEA7EC-1DC7-448B-BF22-AE3D607EF806}"/>
              </a:ext>
            </a:extLst>
          </p:cNvPr>
          <p:cNvSpPr/>
          <p:nvPr/>
        </p:nvSpPr>
        <p:spPr>
          <a:xfrm>
            <a:off x="303768" y="4668563"/>
            <a:ext cx="8516704" cy="1989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① </a:t>
            </a:r>
            <a:r>
              <a:rPr lang="en-US" altLang="ko-KR" sz="1400" b="1" dirty="0">
                <a:latin typeface="+mn-ea"/>
              </a:rPr>
              <a:t>: Barcode Scanner </a:t>
            </a:r>
            <a:r>
              <a:rPr lang="ko-KR" altLang="en-US" sz="1400" b="1" dirty="0">
                <a:latin typeface="+mn-ea"/>
              </a:rPr>
              <a:t>사용 유무 </a:t>
            </a:r>
            <a:r>
              <a:rPr lang="en-US" altLang="ko-KR" sz="1400" b="1" dirty="0">
                <a:latin typeface="+mn-ea"/>
              </a:rPr>
              <a:t>/ </a:t>
            </a:r>
            <a:r>
              <a:rPr lang="ko-KR" altLang="en-US" sz="1400" b="1" dirty="0">
                <a:latin typeface="+mn-ea"/>
              </a:rPr>
              <a:t>바코드 인식 시 자동 측정 진행 유무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②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사용 공정 선택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측정 항목 상이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③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장비 연결 재시도 </a:t>
            </a:r>
            <a:r>
              <a:rPr lang="en-US" altLang="ko-KR" sz="1400" b="1" dirty="0">
                <a:latin typeface="+mn-ea"/>
              </a:rPr>
              <a:t>Button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④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 err="1">
                <a:latin typeface="+mn-ea"/>
              </a:rPr>
              <a:t>설정창</a:t>
            </a:r>
            <a:r>
              <a:rPr lang="ko-KR" altLang="en-US" sz="1400" b="1" dirty="0">
                <a:latin typeface="+mn-ea"/>
              </a:rPr>
              <a:t> 이동 </a:t>
            </a:r>
            <a:r>
              <a:rPr lang="en-US" altLang="ko-KR" sz="1400" b="1" dirty="0">
                <a:latin typeface="+mn-ea"/>
              </a:rPr>
              <a:t>Button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⑤ </a:t>
            </a:r>
            <a:r>
              <a:rPr lang="en-US" altLang="ko-KR" sz="1400" b="1" dirty="0">
                <a:latin typeface="+mn-ea"/>
              </a:rPr>
              <a:t>: Program</a:t>
            </a:r>
            <a:r>
              <a:rPr lang="ko-KR" altLang="en-US" sz="1400" b="1" dirty="0">
                <a:latin typeface="+mn-ea"/>
              </a:rPr>
              <a:t> 종료 </a:t>
            </a:r>
            <a:r>
              <a:rPr lang="en-US" altLang="ko-KR" sz="1400" b="1" dirty="0">
                <a:latin typeface="+mn-ea"/>
              </a:rPr>
              <a:t>Button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1F8AAD-F6A8-4FDB-BCB6-249F92D7FBB4}"/>
              </a:ext>
            </a:extLst>
          </p:cNvPr>
          <p:cNvSpPr/>
          <p:nvPr/>
        </p:nvSpPr>
        <p:spPr>
          <a:xfrm>
            <a:off x="3697481" y="4978201"/>
            <a:ext cx="5564376" cy="1343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⑥ </a:t>
            </a:r>
            <a:r>
              <a:rPr lang="en-US" altLang="ko-KR" sz="1400" b="1" dirty="0">
                <a:latin typeface="+mn-ea"/>
              </a:rPr>
              <a:t>: TD Serial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Number</a:t>
            </a:r>
            <a:r>
              <a:rPr lang="ko-KR" altLang="en-US" sz="1400" b="1" dirty="0">
                <a:latin typeface="+mn-ea"/>
              </a:rPr>
              <a:t> 작성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⑦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검사 진행 상황 확인 화면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⑧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검사 진행 상황 확인 화면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관리자 전용</a:t>
            </a:r>
            <a:r>
              <a:rPr lang="en-US" altLang="ko-KR" sz="1400" b="1" dirty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⑨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검사 시작 </a:t>
            </a:r>
            <a:r>
              <a:rPr lang="en-US" altLang="ko-KR" sz="1400" b="1" dirty="0">
                <a:latin typeface="+mn-ea"/>
              </a:rPr>
              <a:t>Button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(Barcode </a:t>
            </a:r>
            <a:r>
              <a:rPr lang="ko-KR" altLang="en-US" sz="1400" b="1" dirty="0">
                <a:latin typeface="+mn-ea"/>
              </a:rPr>
              <a:t>사용을 끌 시 사용 가능</a:t>
            </a:r>
            <a:r>
              <a:rPr lang="en-US" altLang="ko-KR" sz="1400" b="1" dirty="0">
                <a:latin typeface="+mn-ea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F1D226-E4A6-4A38-84AA-5D127183D894}"/>
              </a:ext>
            </a:extLst>
          </p:cNvPr>
          <p:cNvSpPr txBox="1"/>
          <p:nvPr/>
        </p:nvSpPr>
        <p:spPr>
          <a:xfrm>
            <a:off x="2411760" y="940969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①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45D495-17B4-4F04-B7B6-C4288B8A0A79}"/>
              </a:ext>
            </a:extLst>
          </p:cNvPr>
          <p:cNvSpPr txBox="1"/>
          <p:nvPr/>
        </p:nvSpPr>
        <p:spPr>
          <a:xfrm>
            <a:off x="5149679" y="940969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②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EC693C-DA7B-4ECB-85FD-648D4903E4D4}"/>
              </a:ext>
            </a:extLst>
          </p:cNvPr>
          <p:cNvSpPr txBox="1"/>
          <p:nvPr/>
        </p:nvSpPr>
        <p:spPr>
          <a:xfrm>
            <a:off x="5948262" y="1110520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③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E0DB13-A5E3-4187-9CA5-A1751F9F4CF2}"/>
              </a:ext>
            </a:extLst>
          </p:cNvPr>
          <p:cNvSpPr txBox="1"/>
          <p:nvPr/>
        </p:nvSpPr>
        <p:spPr>
          <a:xfrm>
            <a:off x="6708916" y="1110520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④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C13DA6-DB96-4523-B249-6F3D00491D9A}"/>
              </a:ext>
            </a:extLst>
          </p:cNvPr>
          <p:cNvSpPr txBox="1"/>
          <p:nvPr/>
        </p:nvSpPr>
        <p:spPr>
          <a:xfrm>
            <a:off x="7469570" y="1101014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042B58-A242-4E8D-9146-32D905F92836}"/>
              </a:ext>
            </a:extLst>
          </p:cNvPr>
          <p:cNvSpPr txBox="1"/>
          <p:nvPr/>
        </p:nvSpPr>
        <p:spPr>
          <a:xfrm>
            <a:off x="3264735" y="1378035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B78F1E-A5E8-4078-BE4A-141B7CD1F88C}"/>
              </a:ext>
            </a:extLst>
          </p:cNvPr>
          <p:cNvSpPr txBox="1"/>
          <p:nvPr/>
        </p:nvSpPr>
        <p:spPr>
          <a:xfrm>
            <a:off x="2759189" y="3059668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⑦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AE36FD-6772-4714-82AF-FF2328391F2F}"/>
              </a:ext>
            </a:extLst>
          </p:cNvPr>
          <p:cNvSpPr txBox="1"/>
          <p:nvPr/>
        </p:nvSpPr>
        <p:spPr>
          <a:xfrm>
            <a:off x="6295691" y="2534749"/>
            <a:ext cx="34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⑧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881A0C-46A0-4452-9C31-5786A2914E10}"/>
              </a:ext>
            </a:extLst>
          </p:cNvPr>
          <p:cNvSpPr txBox="1"/>
          <p:nvPr/>
        </p:nvSpPr>
        <p:spPr>
          <a:xfrm>
            <a:off x="6260187" y="4185753"/>
            <a:ext cx="418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n-ea"/>
              </a:rPr>
              <a:t>⑨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91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943434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4. Main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 화면 기능 상세 설명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8F8D3B2-88B1-4CBE-A66A-25A5ECD1F821}"/>
              </a:ext>
            </a:extLst>
          </p:cNvPr>
          <p:cNvSpPr/>
          <p:nvPr/>
        </p:nvSpPr>
        <p:spPr>
          <a:xfrm>
            <a:off x="148054" y="493519"/>
            <a:ext cx="8784976" cy="204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</a:t>
            </a:r>
            <a:r>
              <a:rPr lang="ko-KR" altLang="en-US" sz="1400" b="1" dirty="0">
                <a:latin typeface="+mn-ea"/>
              </a:rPr>
              <a:t>바코드사용 </a:t>
            </a:r>
            <a:r>
              <a:rPr lang="en-US" altLang="ko-KR" sz="1400" b="1" dirty="0">
                <a:latin typeface="+mn-ea"/>
              </a:rPr>
              <a:t>/ </a:t>
            </a:r>
            <a:r>
              <a:rPr lang="ko-KR" altLang="en-US" sz="1400" b="1" dirty="0">
                <a:latin typeface="+mn-ea"/>
              </a:rPr>
              <a:t>자동측정 </a:t>
            </a:r>
            <a:r>
              <a:rPr lang="en-US" altLang="ko-KR" sz="1400" b="1" dirty="0">
                <a:latin typeface="+mn-ea"/>
              </a:rPr>
              <a:t>/ V2 </a:t>
            </a:r>
            <a:r>
              <a:rPr lang="ko-KR" altLang="en-US" sz="1400" b="1" dirty="0">
                <a:latin typeface="+mn-ea"/>
              </a:rPr>
              <a:t>측정 설정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바코드 사용 </a:t>
            </a:r>
            <a:r>
              <a:rPr lang="en-US" altLang="ko-KR" sz="1200" b="1" dirty="0">
                <a:latin typeface="+mn-ea"/>
              </a:rPr>
              <a:t>: Barcode Scanner </a:t>
            </a:r>
            <a:r>
              <a:rPr lang="ko-KR" altLang="en-US" sz="1200" b="1" dirty="0">
                <a:latin typeface="+mn-ea"/>
              </a:rPr>
              <a:t>사용 유무 설정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 - </a:t>
            </a:r>
            <a:r>
              <a:rPr lang="ko-KR" altLang="en-US" sz="1200" b="1" dirty="0">
                <a:latin typeface="+mn-ea"/>
              </a:rPr>
              <a:t>체크 해제할 시 </a:t>
            </a:r>
            <a:r>
              <a:rPr lang="en-US" altLang="ko-KR" sz="1200" b="1" dirty="0">
                <a:latin typeface="+mn-ea"/>
              </a:rPr>
              <a:t>Serial Number </a:t>
            </a:r>
            <a:r>
              <a:rPr lang="ko-KR" altLang="en-US" sz="1200" b="1" dirty="0">
                <a:latin typeface="+mn-ea"/>
              </a:rPr>
              <a:t>작성창에 </a:t>
            </a:r>
            <a:r>
              <a:rPr lang="en-US" altLang="ko-KR" sz="1200" b="1" dirty="0">
                <a:latin typeface="+mn-ea"/>
              </a:rPr>
              <a:t>Keyboard</a:t>
            </a:r>
            <a:r>
              <a:rPr lang="ko-KR" altLang="en-US" sz="1200" b="1" dirty="0">
                <a:latin typeface="+mn-ea"/>
              </a:rPr>
              <a:t>로 입력 가능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자동 측정 </a:t>
            </a:r>
            <a:r>
              <a:rPr lang="en-US" altLang="ko-KR" sz="1200" b="1" dirty="0">
                <a:latin typeface="+mn-ea"/>
              </a:rPr>
              <a:t>: “ </a:t>
            </a:r>
            <a:r>
              <a:rPr lang="ko-KR" altLang="en-US" sz="1200" b="1" dirty="0">
                <a:latin typeface="+mn-ea"/>
              </a:rPr>
              <a:t>검사 시작 </a:t>
            </a:r>
            <a:r>
              <a:rPr lang="en-US" altLang="ko-KR" sz="1200" b="1" dirty="0">
                <a:latin typeface="+mn-ea"/>
              </a:rPr>
              <a:t>”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b="1" dirty="0">
                <a:latin typeface="+mn-ea"/>
              </a:rPr>
              <a:t>Button</a:t>
            </a:r>
            <a:r>
              <a:rPr lang="ko-KR" altLang="en-US" sz="1200" b="1" dirty="0">
                <a:latin typeface="+mn-ea"/>
              </a:rPr>
              <a:t>을 누르지 않고도 </a:t>
            </a:r>
            <a:r>
              <a:rPr lang="en-US" altLang="ko-KR" sz="1200" b="1" dirty="0">
                <a:latin typeface="+mn-ea"/>
              </a:rPr>
              <a:t>Serial Number</a:t>
            </a:r>
            <a:r>
              <a:rPr lang="ko-KR" altLang="en-US" sz="1200" b="1" dirty="0">
                <a:latin typeface="+mn-ea"/>
              </a:rPr>
              <a:t> 입력 시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                </a:t>
            </a:r>
            <a:r>
              <a:rPr lang="ko-KR" altLang="en-US" sz="1200" b="1" dirty="0">
                <a:latin typeface="+mn-ea"/>
              </a:rPr>
              <a:t>검사가 자동으로 진행되는 것에 대한 사용 유무 설정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 - </a:t>
            </a:r>
            <a:r>
              <a:rPr lang="ko-KR" altLang="en-US" sz="1200" b="1" dirty="0">
                <a:latin typeface="+mn-ea"/>
              </a:rPr>
              <a:t>바코드 사용 시에만 동작 가능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V2 </a:t>
            </a:r>
            <a:r>
              <a:rPr lang="ko-KR" altLang="en-US" sz="1200" b="1" dirty="0">
                <a:latin typeface="+mn-ea"/>
              </a:rPr>
              <a:t>측정 </a:t>
            </a:r>
            <a:r>
              <a:rPr lang="en-US" altLang="ko-KR" sz="1200" b="1" dirty="0">
                <a:latin typeface="+mn-ea"/>
              </a:rPr>
              <a:t>: V1,V2 </a:t>
            </a:r>
            <a:r>
              <a:rPr lang="ko-KR" altLang="en-US" sz="1200" b="1" dirty="0">
                <a:latin typeface="+mn-ea"/>
              </a:rPr>
              <a:t>측정 시 온도 센서 동작 방식이 다르기에 이에 대한 방식 설정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BDCCBE3-8334-4CA7-A8FE-3F54EE969603}"/>
              </a:ext>
            </a:extLst>
          </p:cNvPr>
          <p:cNvSpPr/>
          <p:nvPr/>
        </p:nvSpPr>
        <p:spPr>
          <a:xfrm>
            <a:off x="148054" y="2978651"/>
            <a:ext cx="8784976" cy="2688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</a:t>
            </a:r>
            <a:r>
              <a:rPr lang="ko-KR" altLang="en-US" sz="1400" b="1" dirty="0">
                <a:latin typeface="+mn-ea"/>
              </a:rPr>
              <a:t>사용 공정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설정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2-1. MAXIMUM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V1 </a:t>
            </a:r>
            <a:r>
              <a:rPr lang="ko-KR" altLang="en-US" sz="1200" b="1" dirty="0">
                <a:latin typeface="+mn-ea"/>
              </a:rPr>
              <a:t>전체 측정 </a:t>
            </a:r>
            <a:r>
              <a:rPr lang="en-US" altLang="ko-KR" sz="1200" b="1" dirty="0">
                <a:latin typeface="+mn-ea"/>
              </a:rPr>
              <a:t>: V1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b="1" dirty="0">
                <a:latin typeface="+mn-ea"/>
              </a:rPr>
              <a:t>HIFU,RF,MC,EP </a:t>
            </a:r>
            <a:r>
              <a:rPr lang="ko-KR" altLang="en-US" sz="1200" b="1" dirty="0">
                <a:latin typeface="+mn-ea"/>
              </a:rPr>
              <a:t>전 항목 측정 </a:t>
            </a:r>
            <a:r>
              <a:rPr lang="en-US" altLang="ko-KR" sz="1200" b="1" dirty="0">
                <a:latin typeface="+mn-ea"/>
              </a:rPr>
              <a:t>Mode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</a:t>
            </a:r>
            <a:r>
              <a:rPr lang="ko-KR" altLang="en-US" sz="1200" b="1" dirty="0">
                <a:latin typeface="+mn-ea"/>
              </a:rPr>
              <a:t>수입검사</a:t>
            </a:r>
            <a:r>
              <a:rPr lang="en-US" altLang="ko-KR" sz="1200" b="1" dirty="0">
                <a:latin typeface="+mn-ea"/>
              </a:rPr>
              <a:t>(HF/RF/EP) : </a:t>
            </a:r>
            <a:r>
              <a:rPr lang="ko-KR" altLang="en-US" sz="1200" b="1" dirty="0">
                <a:latin typeface="+mn-ea"/>
              </a:rPr>
              <a:t>수입검사 화면으로 변경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</a:t>
            </a:r>
            <a:r>
              <a:rPr lang="ko-KR" altLang="en-US" sz="1200" b="1" dirty="0">
                <a:latin typeface="+mn-ea"/>
              </a:rPr>
              <a:t>생산 </a:t>
            </a:r>
            <a:r>
              <a:rPr lang="en-US" altLang="ko-KR" sz="1200" b="1" dirty="0">
                <a:latin typeface="+mn-ea"/>
              </a:rPr>
              <a:t>1 (HF</a:t>
            </a:r>
            <a:r>
              <a:rPr lang="ko-KR" altLang="en-US" sz="1200" b="1" dirty="0">
                <a:latin typeface="+mn-ea"/>
              </a:rPr>
              <a:t>측정</a:t>
            </a:r>
            <a:r>
              <a:rPr lang="en-US" altLang="ko-KR" sz="1200" b="1" dirty="0">
                <a:latin typeface="+mn-ea"/>
              </a:rPr>
              <a:t>/</a:t>
            </a:r>
            <a:r>
              <a:rPr lang="ko-KR" altLang="en-US" sz="1200" b="1" dirty="0">
                <a:latin typeface="+mn-ea"/>
              </a:rPr>
              <a:t>정보입력</a:t>
            </a:r>
            <a:r>
              <a:rPr lang="en-US" altLang="ko-KR" sz="1200" b="1" dirty="0">
                <a:latin typeface="+mn-ea"/>
              </a:rPr>
              <a:t>) : MAXIMUM</a:t>
            </a:r>
            <a:r>
              <a:rPr lang="ko-KR" altLang="en-US" sz="1200" b="1" dirty="0">
                <a:latin typeface="+mn-ea"/>
              </a:rPr>
              <a:t> 출력 검사 및 정보입력 공정 화면으로 변경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</a:t>
            </a:r>
            <a:r>
              <a:rPr lang="ko-KR" altLang="en-US" sz="1200" b="1" dirty="0">
                <a:latin typeface="+mn-ea"/>
              </a:rPr>
              <a:t>생산 </a:t>
            </a:r>
            <a:r>
              <a:rPr lang="en-US" altLang="ko-KR" sz="1200" b="1" dirty="0">
                <a:latin typeface="+mn-ea"/>
              </a:rPr>
              <a:t>2 (RF/MC/EP) : MAXIMUM </a:t>
            </a:r>
            <a:r>
              <a:rPr lang="ko-KR" altLang="en-US" sz="1200" b="1" dirty="0">
                <a:latin typeface="+mn-ea"/>
              </a:rPr>
              <a:t>파형 검사 공정 화면으로 변경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2-2. ALTO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</a:t>
            </a:r>
            <a:r>
              <a:rPr lang="ko-KR" altLang="en-US" sz="1200" b="1" dirty="0">
                <a:latin typeface="+mn-ea"/>
              </a:rPr>
              <a:t>수입검사</a:t>
            </a:r>
            <a:r>
              <a:rPr lang="en-US" altLang="ko-KR" sz="1200" b="1" dirty="0">
                <a:latin typeface="+mn-ea"/>
              </a:rPr>
              <a:t>(RF/EP) : ALTO </a:t>
            </a:r>
            <a:r>
              <a:rPr lang="ko-KR" altLang="en-US" sz="1200" b="1" dirty="0">
                <a:latin typeface="+mn-ea"/>
              </a:rPr>
              <a:t>수입검사 화면으로 변경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* </a:t>
            </a:r>
            <a:r>
              <a:rPr lang="ko-KR" altLang="en-US" sz="1200" b="1" dirty="0">
                <a:latin typeface="+mn-ea"/>
              </a:rPr>
              <a:t>생산 </a:t>
            </a:r>
            <a:r>
              <a:rPr lang="en-US" altLang="ko-KR" sz="1200" b="1" dirty="0">
                <a:latin typeface="+mn-ea"/>
              </a:rPr>
              <a:t>3(RF/EP) : ALTO </a:t>
            </a:r>
            <a:r>
              <a:rPr lang="ko-KR" altLang="en-US" sz="1200" b="1" dirty="0">
                <a:latin typeface="+mn-ea"/>
              </a:rPr>
              <a:t>생산검사 화면으로 변경</a:t>
            </a:r>
            <a:endParaRPr lang="en-US" altLang="ko-KR" sz="1200" b="1" dirty="0"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8D96BA1-A924-441D-B5EB-26545764E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1032783"/>
            <a:ext cx="3014288" cy="88404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8B5FAEC-5D18-4102-B6F2-39A5D8316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195" y="5085184"/>
            <a:ext cx="4857870" cy="8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90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943434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4. Main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 화면 기능 상세 설명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629C524-EB46-4625-BD92-393EBFABF8F4}"/>
              </a:ext>
            </a:extLst>
          </p:cNvPr>
          <p:cNvSpPr/>
          <p:nvPr/>
        </p:nvSpPr>
        <p:spPr>
          <a:xfrm>
            <a:off x="179512" y="491089"/>
            <a:ext cx="8784976" cy="1764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  Button </a:t>
            </a:r>
            <a:r>
              <a:rPr lang="ko-KR" altLang="en-US" sz="1400" b="1" dirty="0">
                <a:latin typeface="+mn-ea"/>
              </a:rPr>
              <a:t>류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장비 </a:t>
            </a:r>
            <a:r>
              <a:rPr lang="ko-KR" altLang="en-US" sz="1200" b="1" dirty="0" err="1">
                <a:latin typeface="+mn-ea"/>
              </a:rPr>
              <a:t>재연결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b="1" dirty="0">
                <a:latin typeface="+mn-ea"/>
              </a:rPr>
              <a:t>: </a:t>
            </a:r>
            <a:r>
              <a:rPr lang="ko-KR" altLang="en-US" sz="1200" b="1" dirty="0">
                <a:latin typeface="+mn-ea"/>
              </a:rPr>
              <a:t>사용 공정에 사용되는 장비의 연결 재시도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  - Spectrum </a:t>
            </a:r>
            <a:r>
              <a:rPr lang="ko-KR" altLang="en-US" sz="1200" b="1" dirty="0">
                <a:latin typeface="+mn-ea"/>
              </a:rPr>
              <a:t>과 </a:t>
            </a:r>
            <a:r>
              <a:rPr lang="en-US" altLang="ko-KR" sz="1200" b="1" dirty="0">
                <a:latin typeface="+mn-ea"/>
              </a:rPr>
              <a:t>Scope </a:t>
            </a:r>
            <a:r>
              <a:rPr lang="ko-KR" altLang="en-US" sz="1200" b="1" dirty="0" err="1">
                <a:latin typeface="+mn-ea"/>
              </a:rPr>
              <a:t>재연결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설정 </a:t>
            </a:r>
            <a:r>
              <a:rPr lang="en-US" altLang="ko-KR" sz="1200" b="1" dirty="0">
                <a:latin typeface="+mn-ea"/>
              </a:rPr>
              <a:t>: </a:t>
            </a:r>
            <a:r>
              <a:rPr lang="ko-KR" altLang="en-US" sz="1200" b="1" dirty="0">
                <a:latin typeface="+mn-ea"/>
              </a:rPr>
              <a:t>검사 기준 및 사용되는 장비를 설정하는 화면으로</a:t>
            </a:r>
            <a:r>
              <a:rPr lang="en-US" altLang="ko-KR" sz="1200" b="1" dirty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변경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나가기 </a:t>
            </a:r>
            <a:r>
              <a:rPr lang="en-US" altLang="ko-KR" sz="1200" b="1" dirty="0">
                <a:latin typeface="+mn-ea"/>
              </a:rPr>
              <a:t>: Program</a:t>
            </a:r>
            <a:r>
              <a:rPr lang="ko-KR" altLang="en-US" sz="1200" b="1" dirty="0">
                <a:latin typeface="+mn-ea"/>
              </a:rPr>
              <a:t> 종료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시작 </a:t>
            </a:r>
            <a:r>
              <a:rPr lang="en-US" altLang="ko-KR" sz="1200" b="1" dirty="0">
                <a:latin typeface="+mn-ea"/>
              </a:rPr>
              <a:t>: </a:t>
            </a:r>
            <a:r>
              <a:rPr lang="ko-KR" altLang="en-US" sz="1200" b="1" dirty="0">
                <a:latin typeface="+mn-ea"/>
              </a:rPr>
              <a:t>검사 진행 시작</a:t>
            </a:r>
            <a:endParaRPr lang="en-US" altLang="ko-KR" sz="1200" b="1" dirty="0">
              <a:latin typeface="+mn-ea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F0352D3-D473-404E-8F8F-D6E16E281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330" y="620688"/>
            <a:ext cx="4047158" cy="59115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7ED2F47-8263-4617-9075-6B2634291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330" y="1285445"/>
            <a:ext cx="4047158" cy="660939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EA8146-DA90-4C5B-96C9-DECC2CDE8F9F}"/>
              </a:ext>
            </a:extLst>
          </p:cNvPr>
          <p:cNvSpPr/>
          <p:nvPr/>
        </p:nvSpPr>
        <p:spPr>
          <a:xfrm>
            <a:off x="179512" y="2353264"/>
            <a:ext cx="8784976" cy="656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4.   Serial Number </a:t>
            </a:r>
            <a:r>
              <a:rPr lang="ko-KR" altLang="en-US" sz="1400" b="1" dirty="0" err="1">
                <a:latin typeface="+mn-ea"/>
              </a:rPr>
              <a:t>입력창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제품 </a:t>
            </a:r>
            <a:r>
              <a:rPr lang="en-US" altLang="ko-KR" sz="1200" b="1" dirty="0">
                <a:latin typeface="+mn-ea"/>
              </a:rPr>
              <a:t>Serial Number </a:t>
            </a:r>
            <a:r>
              <a:rPr lang="ko-KR" altLang="en-US" sz="1200" b="1" dirty="0">
                <a:latin typeface="+mn-ea"/>
              </a:rPr>
              <a:t>및 동작 시작 </a:t>
            </a:r>
            <a:r>
              <a:rPr lang="en-US" altLang="ko-KR" sz="1200" b="1" dirty="0">
                <a:latin typeface="+mn-ea"/>
              </a:rPr>
              <a:t>Barcode </a:t>
            </a:r>
            <a:r>
              <a:rPr lang="ko-KR" altLang="en-US" sz="1200" b="1" dirty="0">
                <a:latin typeface="+mn-ea"/>
              </a:rPr>
              <a:t>입력 시 해당 창에 입력 </a:t>
            </a:r>
            <a:r>
              <a:rPr lang="en-US" altLang="ko-KR" sz="1200" b="1" dirty="0">
                <a:latin typeface="+mn-ea"/>
              </a:rPr>
              <a:t>( </a:t>
            </a:r>
            <a:r>
              <a:rPr lang="ko-KR" altLang="en-US" sz="1200" b="1" dirty="0">
                <a:latin typeface="+mn-ea"/>
              </a:rPr>
              <a:t>시작 </a:t>
            </a:r>
            <a:r>
              <a:rPr lang="en-US" altLang="ko-KR" sz="1200" b="1" dirty="0">
                <a:latin typeface="+mn-ea"/>
              </a:rPr>
              <a:t>Button </a:t>
            </a:r>
            <a:r>
              <a:rPr lang="ko-KR" altLang="en-US" sz="1200" b="1" dirty="0">
                <a:latin typeface="+mn-ea"/>
              </a:rPr>
              <a:t>혹은 자동 시작 </a:t>
            </a:r>
            <a:r>
              <a:rPr lang="en-US" altLang="ko-KR" sz="1200" b="1" dirty="0">
                <a:latin typeface="+mn-ea"/>
              </a:rPr>
              <a:t>)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5AA34FB8-1866-4E8E-B323-DEBEEDACF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042425"/>
            <a:ext cx="5358224" cy="773150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A40D566B-BFDC-4D47-8500-8C8D7687F94F}"/>
              </a:ext>
            </a:extLst>
          </p:cNvPr>
          <p:cNvSpPr/>
          <p:nvPr/>
        </p:nvSpPr>
        <p:spPr>
          <a:xfrm>
            <a:off x="179512" y="4069381"/>
            <a:ext cx="8784976" cy="121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5.   </a:t>
            </a:r>
            <a:r>
              <a:rPr lang="ko-KR" altLang="en-US" sz="1400" b="1" dirty="0">
                <a:latin typeface="+mn-ea"/>
              </a:rPr>
              <a:t>검사 진행 상황 확인 화면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현재 진행되는 검사 항목 확인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</a:t>
            </a:r>
            <a:r>
              <a:rPr lang="ko-KR" altLang="en-US" sz="1200" b="1" dirty="0">
                <a:latin typeface="+mn-ea"/>
              </a:rPr>
              <a:t> 검사가 끝난 항목에 대해 합격 </a:t>
            </a:r>
            <a:r>
              <a:rPr lang="en-US" altLang="ko-KR" sz="1200" b="1" dirty="0">
                <a:latin typeface="+mn-ea"/>
              </a:rPr>
              <a:t>/ </a:t>
            </a:r>
            <a:r>
              <a:rPr lang="ko-KR" altLang="en-US" sz="1200" b="1" dirty="0">
                <a:latin typeface="+mn-ea"/>
              </a:rPr>
              <a:t>불합격 여부 확인 가능</a:t>
            </a: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   * </a:t>
            </a:r>
            <a:r>
              <a:rPr lang="ko-KR" altLang="en-US" sz="1200" b="1" dirty="0">
                <a:latin typeface="+mn-ea"/>
              </a:rPr>
              <a:t>한 부분이라도 </a:t>
            </a:r>
            <a:r>
              <a:rPr lang="en-US" altLang="ko-KR" sz="1200" b="1" dirty="0">
                <a:latin typeface="+mn-ea"/>
              </a:rPr>
              <a:t>Fail </a:t>
            </a:r>
            <a:r>
              <a:rPr lang="ko-KR" altLang="en-US" sz="1200" b="1" dirty="0">
                <a:latin typeface="+mn-ea"/>
              </a:rPr>
              <a:t>일 시 불합격 출력</a:t>
            </a:r>
            <a:endParaRPr lang="en-US" altLang="ko-KR" sz="1200" b="1" dirty="0">
              <a:latin typeface="+mn-ea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2E4A4894-1E0A-4A92-9A3F-EC5814F98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573" y="4038054"/>
            <a:ext cx="3160915" cy="21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1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  </a:t>
            </a:r>
            <a:r>
              <a:rPr lang="ko-KR" altLang="en-US" sz="1400" b="1" dirty="0">
                <a:latin typeface="+mn-ea"/>
              </a:rPr>
              <a:t>검사할 제품을 준비한다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E9CBC2-EB74-46BE-A25F-199598B0CEB2}"/>
              </a:ext>
            </a:extLst>
          </p:cNvPr>
          <p:cNvSpPr/>
          <p:nvPr/>
        </p:nvSpPr>
        <p:spPr>
          <a:xfrm>
            <a:off x="323527" y="76470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Firmware </a:t>
            </a:r>
            <a:r>
              <a:rPr lang="ko-KR" altLang="en-US" sz="1400" b="1" dirty="0">
                <a:latin typeface="+mn-ea"/>
              </a:rPr>
              <a:t>가 </a:t>
            </a:r>
            <a:r>
              <a:rPr lang="en-US" altLang="ko-KR" sz="1400" b="1" dirty="0">
                <a:latin typeface="+mn-ea"/>
              </a:rPr>
              <a:t>Download </a:t>
            </a:r>
            <a:r>
              <a:rPr lang="ko-KR" altLang="en-US" sz="1400" b="1" dirty="0">
                <a:latin typeface="+mn-ea"/>
              </a:rPr>
              <a:t>된 </a:t>
            </a:r>
            <a:r>
              <a:rPr lang="en-US" altLang="ko-KR" sz="1400" b="1" dirty="0">
                <a:latin typeface="+mn-ea"/>
              </a:rPr>
              <a:t>Board</a:t>
            </a:r>
            <a:r>
              <a:rPr lang="ko-KR" altLang="en-US" sz="1400" b="1" dirty="0">
                <a:latin typeface="+mn-ea"/>
              </a:rPr>
              <a:t>를 준비한다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BA180A-B6F4-4819-B905-9857646A4E60}"/>
              </a:ext>
            </a:extLst>
          </p:cNvPr>
          <p:cNvSpPr/>
          <p:nvPr/>
        </p:nvSpPr>
        <p:spPr>
          <a:xfrm>
            <a:off x="179512" y="245988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  C TO C Cable</a:t>
            </a:r>
            <a:r>
              <a:rPr lang="ko-KR" altLang="en-US" sz="1400" b="1" dirty="0">
                <a:latin typeface="+mn-ea"/>
              </a:rPr>
              <a:t>을 제품과 연결한다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9E2FA30-C9D0-4F03-A755-67E3E1EE494F}"/>
              </a:ext>
            </a:extLst>
          </p:cNvPr>
          <p:cNvSpPr/>
          <p:nvPr/>
        </p:nvSpPr>
        <p:spPr>
          <a:xfrm>
            <a:off x="359024" y="2772890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C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TO C (male to male) Type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Cable</a:t>
            </a:r>
            <a:r>
              <a:rPr lang="ko-KR" altLang="en-US" sz="1400" b="1" dirty="0">
                <a:latin typeface="+mn-ea"/>
              </a:rPr>
              <a:t>을 제품에 연결한다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1F0872-9802-40FC-AD81-E6960571B8A1}"/>
              </a:ext>
            </a:extLst>
          </p:cNvPr>
          <p:cNvSpPr txBox="1"/>
          <p:nvPr/>
        </p:nvSpPr>
        <p:spPr>
          <a:xfrm>
            <a:off x="169" y="44624"/>
            <a:ext cx="3698448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6.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측정 방법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수입 검사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–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A16C56D-F94E-47F6-A81A-C042349FCF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9" t="25682" r="26008" b="10269"/>
          <a:stretch/>
        </p:blipFill>
        <p:spPr>
          <a:xfrm rot="16200000">
            <a:off x="1684269" y="3287255"/>
            <a:ext cx="1800201" cy="439248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2BBD87B-FB55-4EF3-9204-585CB3D4D9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6" t="14294" r="32678" b="6956"/>
          <a:stretch/>
        </p:blipFill>
        <p:spPr>
          <a:xfrm rot="16200000">
            <a:off x="2472904" y="1132998"/>
            <a:ext cx="1224137" cy="54006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0973DB0-6ECB-4429-9CD3-6B86EAA627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14518" r="40762" b="20383"/>
          <a:stretch/>
        </p:blipFill>
        <p:spPr>
          <a:xfrm rot="16200000">
            <a:off x="2303744" y="-462424"/>
            <a:ext cx="1080122" cy="446449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9D8458E-6F18-4AE0-BD97-47A1FCC3220C}"/>
              </a:ext>
            </a:extLst>
          </p:cNvPr>
          <p:cNvSpPr/>
          <p:nvPr/>
        </p:nvSpPr>
        <p:spPr>
          <a:xfrm>
            <a:off x="4151676" y="3495972"/>
            <a:ext cx="864096" cy="674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7816B054-AC05-49CA-85C5-6F2D02969DFC}"/>
              </a:ext>
            </a:extLst>
          </p:cNvPr>
          <p:cNvCxnSpPr>
            <a:stCxn id="10" idx="3"/>
            <a:endCxn id="15" idx="2"/>
          </p:cNvCxnSpPr>
          <p:nvPr/>
        </p:nvCxnSpPr>
        <p:spPr>
          <a:xfrm flipH="1">
            <a:off x="4780613" y="3833298"/>
            <a:ext cx="235159" cy="1650200"/>
          </a:xfrm>
          <a:prstGeom prst="bentConnector3">
            <a:avLst>
              <a:gd name="adj1" fmla="val -97211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89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 Battery </a:t>
            </a:r>
            <a:r>
              <a:rPr lang="ko-KR" altLang="en-US" sz="1400" b="1" dirty="0">
                <a:latin typeface="+mn-ea"/>
              </a:rPr>
              <a:t>장착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E9CBC2-EB74-46BE-A25F-199598B0CEB2}"/>
              </a:ext>
            </a:extLst>
          </p:cNvPr>
          <p:cNvSpPr/>
          <p:nvPr/>
        </p:nvSpPr>
        <p:spPr>
          <a:xfrm>
            <a:off x="323527" y="76470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</a:t>
            </a:r>
            <a:r>
              <a:rPr lang="ko-KR" altLang="en-US" sz="1400" b="1" dirty="0">
                <a:latin typeface="+mn-ea"/>
              </a:rPr>
              <a:t>전원을 켜기 위해 </a:t>
            </a:r>
            <a:r>
              <a:rPr lang="en-US" altLang="ko-KR" sz="1400" b="1" dirty="0">
                <a:latin typeface="+mn-ea"/>
              </a:rPr>
              <a:t>Battery </a:t>
            </a:r>
            <a:r>
              <a:rPr lang="ko-KR" altLang="en-US" sz="1400" b="1" dirty="0">
                <a:latin typeface="+mn-ea"/>
              </a:rPr>
              <a:t>혹은 </a:t>
            </a:r>
            <a:r>
              <a:rPr lang="en-US" altLang="ko-KR" sz="1400" b="1" dirty="0">
                <a:latin typeface="+mn-ea"/>
              </a:rPr>
              <a:t>Power Supply </a:t>
            </a:r>
            <a:r>
              <a:rPr lang="ko-KR" altLang="en-US" sz="1400" b="1" dirty="0">
                <a:latin typeface="+mn-ea"/>
              </a:rPr>
              <a:t>와 연결된 </a:t>
            </a:r>
            <a:r>
              <a:rPr lang="en-US" altLang="ko-KR" sz="1400" b="1" dirty="0">
                <a:latin typeface="+mn-ea"/>
              </a:rPr>
              <a:t>Cable </a:t>
            </a:r>
            <a:r>
              <a:rPr lang="ko-KR" altLang="en-US" sz="1400" b="1" dirty="0">
                <a:latin typeface="+mn-ea"/>
              </a:rPr>
              <a:t>장착한다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BA180A-B6F4-4819-B905-9857646A4E60}"/>
              </a:ext>
            </a:extLst>
          </p:cNvPr>
          <p:cNvSpPr/>
          <p:nvPr/>
        </p:nvSpPr>
        <p:spPr>
          <a:xfrm>
            <a:off x="199775" y="3438340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4.   FFC Cable </a:t>
            </a:r>
            <a:r>
              <a:rPr lang="ko-KR" altLang="en-US" sz="1400" b="1" dirty="0">
                <a:latin typeface="+mn-ea"/>
              </a:rPr>
              <a:t>을</a:t>
            </a:r>
            <a:r>
              <a:rPr lang="en-US" altLang="ko-KR" sz="1400" b="1" dirty="0">
                <a:latin typeface="+mn-ea"/>
              </a:rPr>
              <a:t> Connecter </a:t>
            </a:r>
            <a:r>
              <a:rPr lang="ko-KR" altLang="en-US" sz="1400" b="1" dirty="0">
                <a:latin typeface="+mn-ea"/>
              </a:rPr>
              <a:t>에 연결한다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9E2FA30-C9D0-4F03-A755-67E3E1EE494F}"/>
              </a:ext>
            </a:extLst>
          </p:cNvPr>
          <p:cNvSpPr/>
          <p:nvPr/>
        </p:nvSpPr>
        <p:spPr>
          <a:xfrm>
            <a:off x="379287" y="3751346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RF </a:t>
            </a:r>
            <a:r>
              <a:rPr lang="ko-KR" altLang="en-US" sz="1400" b="1" dirty="0">
                <a:latin typeface="+mn-ea"/>
              </a:rPr>
              <a:t>및 </a:t>
            </a:r>
            <a:r>
              <a:rPr lang="en-US" altLang="ko-KR" sz="1400" b="1" dirty="0">
                <a:latin typeface="+mn-ea"/>
              </a:rPr>
              <a:t>EP </a:t>
            </a:r>
            <a:r>
              <a:rPr lang="ko-KR" altLang="en-US" sz="1400" b="1" dirty="0">
                <a:latin typeface="+mn-ea"/>
              </a:rPr>
              <a:t>측정을 위해 </a:t>
            </a:r>
            <a:r>
              <a:rPr lang="en-US" altLang="ko-KR" sz="1400" b="1" dirty="0">
                <a:latin typeface="+mn-ea"/>
              </a:rPr>
              <a:t>FFC Cable</a:t>
            </a:r>
            <a:r>
              <a:rPr lang="ko-KR" altLang="en-US" sz="1400" b="1" dirty="0">
                <a:latin typeface="+mn-ea"/>
              </a:rPr>
              <a:t>을 출력 </a:t>
            </a:r>
            <a:r>
              <a:rPr lang="en-US" altLang="ko-KR" sz="1400" b="1" dirty="0">
                <a:latin typeface="+mn-ea"/>
              </a:rPr>
              <a:t>Connecter </a:t>
            </a:r>
            <a:r>
              <a:rPr lang="ko-KR" altLang="en-US" sz="1400" b="1" dirty="0">
                <a:latin typeface="+mn-ea"/>
              </a:rPr>
              <a:t>에 연결한다</a:t>
            </a:r>
            <a:r>
              <a:rPr lang="en-US" altLang="ko-KR" sz="1400" b="1" dirty="0">
                <a:latin typeface="+mn-ea"/>
              </a:rPr>
              <a:t>. (</a:t>
            </a:r>
            <a:r>
              <a:rPr lang="ko-KR" altLang="en-US" sz="1400" b="1" dirty="0">
                <a:latin typeface="+mn-ea"/>
              </a:rPr>
              <a:t>반드시 파란 부분이 위로 가야한다</a:t>
            </a:r>
            <a:r>
              <a:rPr lang="en-US" altLang="ko-KR" sz="1400" b="1" dirty="0">
                <a:latin typeface="+mn-ea"/>
              </a:rPr>
              <a:t>.)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1F0872-9802-40FC-AD81-E6960571B8A1}"/>
              </a:ext>
            </a:extLst>
          </p:cNvPr>
          <p:cNvSpPr txBox="1"/>
          <p:nvPr/>
        </p:nvSpPr>
        <p:spPr>
          <a:xfrm>
            <a:off x="169" y="44624"/>
            <a:ext cx="3698448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6.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측정 방법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수입 검사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–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92019B0-ABB2-41E2-8FF7-CDA541A41F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3" r="38985" b="11047"/>
          <a:stretch/>
        </p:blipFill>
        <p:spPr>
          <a:xfrm rot="16200000">
            <a:off x="2852813" y="1595945"/>
            <a:ext cx="1041847" cy="61004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395F324-A7C3-47CC-AACE-2080069FED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5" t="18152" r="9529" b="17185"/>
          <a:stretch/>
        </p:blipFill>
        <p:spPr>
          <a:xfrm rot="16200000">
            <a:off x="1721268" y="71176"/>
            <a:ext cx="2154432" cy="443457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9D8458E-6F18-4AE0-BD97-47A1FCC3220C}"/>
              </a:ext>
            </a:extLst>
          </p:cNvPr>
          <p:cNvSpPr/>
          <p:nvPr/>
        </p:nvSpPr>
        <p:spPr>
          <a:xfrm>
            <a:off x="1691680" y="4438236"/>
            <a:ext cx="864096" cy="674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EA4A5C1-F1E7-4CA5-824C-57052DD6FAF1}"/>
              </a:ext>
            </a:extLst>
          </p:cNvPr>
          <p:cNvSpPr/>
          <p:nvPr/>
        </p:nvSpPr>
        <p:spPr>
          <a:xfrm>
            <a:off x="1956733" y="2701565"/>
            <a:ext cx="864096" cy="674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BA94E1-0BE6-49CD-B2E9-B4A2059966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1" t="27109" r="18269" b="16192"/>
          <a:stretch/>
        </p:blipFill>
        <p:spPr>
          <a:xfrm rot="16200000">
            <a:off x="4098321" y="4119230"/>
            <a:ext cx="1431154" cy="3220097"/>
          </a:xfrm>
          <a:prstGeom prst="rect">
            <a:avLst/>
          </a:prstGeom>
        </p:spPr>
      </p:pic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41420BCD-CAA1-4A10-9BAD-23EEC1D05970}"/>
              </a:ext>
            </a:extLst>
          </p:cNvPr>
          <p:cNvCxnSpPr>
            <a:stCxn id="10" idx="2"/>
            <a:endCxn id="3" idx="0"/>
          </p:cNvCxnSpPr>
          <p:nvPr/>
        </p:nvCxnSpPr>
        <p:spPr>
          <a:xfrm rot="16200000" flipH="1">
            <a:off x="2355594" y="4881022"/>
            <a:ext cx="616391" cy="1080122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022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  </a:t>
            </a:r>
            <a:r>
              <a:rPr lang="ko-KR" altLang="en-US" sz="1400" b="1" dirty="0">
                <a:latin typeface="+mn-ea"/>
              </a:rPr>
              <a:t>검사할 제품을 준비한다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3193503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5.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측정 방법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생산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–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E9CBC2-EB74-46BE-A25F-199598B0CEB2}"/>
              </a:ext>
            </a:extLst>
          </p:cNvPr>
          <p:cNvSpPr/>
          <p:nvPr/>
        </p:nvSpPr>
        <p:spPr>
          <a:xfrm>
            <a:off x="323527" y="76470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</a:t>
            </a:r>
            <a:r>
              <a:rPr lang="ko-KR" altLang="en-US" sz="1400" b="1" dirty="0">
                <a:latin typeface="+mn-ea"/>
              </a:rPr>
              <a:t>제품이 손상되지 않게 </a:t>
            </a:r>
            <a:r>
              <a:rPr lang="en-US" altLang="ko-KR" sz="1400" b="1" dirty="0">
                <a:latin typeface="+mn-ea"/>
              </a:rPr>
              <a:t>JIG </a:t>
            </a:r>
            <a:r>
              <a:rPr lang="ko-KR" altLang="en-US" sz="1400" b="1" dirty="0">
                <a:latin typeface="+mn-ea"/>
              </a:rPr>
              <a:t>위에 올려놓는다</a:t>
            </a:r>
            <a:r>
              <a:rPr lang="en-US" altLang="ko-KR" sz="1400" b="1" dirty="0">
                <a:latin typeface="+mn-ea"/>
              </a:rPr>
              <a:t>. </a:t>
            </a:r>
            <a:r>
              <a:rPr lang="ko-KR" altLang="en-US" sz="1400" b="1" dirty="0">
                <a:latin typeface="+mn-ea"/>
              </a:rPr>
              <a:t>반드시 반제품 상태여야 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BA180A-B6F4-4819-B905-9857646A4E60}"/>
              </a:ext>
            </a:extLst>
          </p:cNvPr>
          <p:cNvSpPr/>
          <p:nvPr/>
        </p:nvSpPr>
        <p:spPr>
          <a:xfrm>
            <a:off x="191155" y="3429000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  C TO C Cable</a:t>
            </a:r>
            <a:r>
              <a:rPr lang="ko-KR" altLang="en-US" sz="1400" b="1" dirty="0">
                <a:latin typeface="+mn-ea"/>
              </a:rPr>
              <a:t>을 제품과 연결한다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9E2FA30-C9D0-4F03-A755-67E3E1EE494F}"/>
              </a:ext>
            </a:extLst>
          </p:cNvPr>
          <p:cNvSpPr/>
          <p:nvPr/>
        </p:nvSpPr>
        <p:spPr>
          <a:xfrm>
            <a:off x="335170" y="3719303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C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TO C (male to male) Type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Cable</a:t>
            </a:r>
            <a:r>
              <a:rPr lang="ko-KR" altLang="en-US" sz="1400" b="1" dirty="0">
                <a:latin typeface="+mn-ea"/>
              </a:rPr>
              <a:t>을 제품 </a:t>
            </a:r>
            <a:r>
              <a:rPr lang="en-US" altLang="ko-KR" sz="1400" b="1" dirty="0">
                <a:latin typeface="+mn-ea"/>
              </a:rPr>
              <a:t>USB </a:t>
            </a:r>
            <a:r>
              <a:rPr lang="ko-KR" altLang="en-US" sz="1400" b="1" dirty="0">
                <a:latin typeface="+mn-ea"/>
              </a:rPr>
              <a:t>단자에 연결한다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A794BB9-90A8-4E66-883F-22CBD95A3991}"/>
              </a:ext>
            </a:extLst>
          </p:cNvPr>
          <p:cNvSpPr/>
          <p:nvPr/>
        </p:nvSpPr>
        <p:spPr>
          <a:xfrm>
            <a:off x="3378780" y="4530923"/>
            <a:ext cx="864096" cy="674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25C7370-5484-4FEF-8E52-F665E2C1BB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t="4804" r="23353" b="16026"/>
          <a:stretch/>
        </p:blipFill>
        <p:spPr>
          <a:xfrm>
            <a:off x="5314613" y="4165548"/>
            <a:ext cx="3595344" cy="219948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8CAFCBCD-FC67-4B36-85CD-53E45E028D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4323" r="6573" b="17978"/>
          <a:stretch/>
        </p:blipFill>
        <p:spPr>
          <a:xfrm rot="5400000">
            <a:off x="1745613" y="3223475"/>
            <a:ext cx="2199482" cy="417337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E2173B1-6BB2-460B-8434-DD7DE02452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5" t="12666" r="5448" b="12784"/>
          <a:stretch/>
        </p:blipFill>
        <p:spPr>
          <a:xfrm rot="16200000">
            <a:off x="1775999" y="232325"/>
            <a:ext cx="2155573" cy="4173373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6A14E6EF-7E7C-4FA4-9F6F-26F839E4BBC5}"/>
              </a:ext>
            </a:extLst>
          </p:cNvPr>
          <p:cNvSpPr/>
          <p:nvPr/>
        </p:nvSpPr>
        <p:spPr>
          <a:xfrm>
            <a:off x="3810828" y="4165549"/>
            <a:ext cx="513500" cy="4875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8EDA01C7-EB22-4EBF-95ED-F885429D02C7}"/>
              </a:ext>
            </a:extLst>
          </p:cNvPr>
          <p:cNvCxnSpPr>
            <a:stCxn id="28" idx="3"/>
            <a:endCxn id="23" idx="1"/>
          </p:cNvCxnSpPr>
          <p:nvPr/>
        </p:nvCxnSpPr>
        <p:spPr>
          <a:xfrm>
            <a:off x="4324328" y="4409343"/>
            <a:ext cx="990285" cy="85594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57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  </a:t>
            </a:r>
            <a:r>
              <a:rPr lang="ko-KR" altLang="en-US" sz="1400" b="1" dirty="0">
                <a:latin typeface="+mn-ea"/>
              </a:rPr>
              <a:t>전도성 </a:t>
            </a:r>
            <a:r>
              <a:rPr lang="en-US" altLang="ko-KR" sz="1400" b="1" dirty="0" err="1">
                <a:latin typeface="+mn-ea"/>
              </a:rPr>
              <a:t>Slicon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이 </a:t>
            </a:r>
            <a:r>
              <a:rPr lang="en-US" altLang="ko-KR" sz="1400" b="1" dirty="0">
                <a:latin typeface="+mn-ea"/>
              </a:rPr>
              <a:t>RF Terminal </a:t>
            </a:r>
            <a:r>
              <a:rPr lang="ko-KR" altLang="en-US" sz="1400" b="1" dirty="0">
                <a:latin typeface="+mn-ea"/>
              </a:rPr>
              <a:t>에 접촉하도록 한다</a:t>
            </a:r>
            <a:r>
              <a:rPr lang="en-US" altLang="ko-KR" sz="1400" b="1" dirty="0">
                <a:latin typeface="+mn-ea"/>
              </a:rPr>
              <a:t>.</a:t>
            </a:r>
            <a:r>
              <a:rPr lang="ko-KR" altLang="en-US" sz="1400" b="1" dirty="0">
                <a:latin typeface="+mn-ea"/>
              </a:rPr>
              <a:t> 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E9CBC2-EB74-46BE-A25F-199598B0CEB2}"/>
              </a:ext>
            </a:extLst>
          </p:cNvPr>
          <p:cNvSpPr/>
          <p:nvPr/>
        </p:nvSpPr>
        <p:spPr>
          <a:xfrm>
            <a:off x="323527" y="76470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</a:t>
            </a:r>
            <a:r>
              <a:rPr lang="ko-KR" altLang="en-US" sz="1400" b="1" dirty="0">
                <a:latin typeface="+mn-ea"/>
              </a:rPr>
              <a:t>두 면이 모두 닿는지 확인한다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BA180A-B6F4-4819-B905-9857646A4E60}"/>
              </a:ext>
            </a:extLst>
          </p:cNvPr>
          <p:cNvSpPr/>
          <p:nvPr/>
        </p:nvSpPr>
        <p:spPr>
          <a:xfrm>
            <a:off x="191155" y="3429000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4.   </a:t>
            </a:r>
            <a:r>
              <a:rPr lang="ko-KR" altLang="en-US" sz="1400" b="1" dirty="0">
                <a:latin typeface="+mn-ea"/>
              </a:rPr>
              <a:t>고정용 뚜껑을 장착 후 인쇄된 </a:t>
            </a:r>
            <a:r>
              <a:rPr lang="en-US" altLang="ko-KR" sz="1400" b="1" dirty="0">
                <a:latin typeface="+mn-ea"/>
              </a:rPr>
              <a:t>“[START]” Barcode </a:t>
            </a:r>
            <a:r>
              <a:rPr lang="ko-KR" altLang="en-US" sz="1400" b="1" dirty="0">
                <a:latin typeface="+mn-ea"/>
              </a:rPr>
              <a:t>를 </a:t>
            </a:r>
            <a:r>
              <a:rPr lang="en-US" altLang="ko-KR" sz="1400" b="1" dirty="0">
                <a:latin typeface="+mn-ea"/>
              </a:rPr>
              <a:t>Barcode Scanner</a:t>
            </a:r>
            <a:r>
              <a:rPr lang="ko-KR" altLang="en-US" sz="1400" b="1" dirty="0">
                <a:latin typeface="+mn-ea"/>
              </a:rPr>
              <a:t>로 </a:t>
            </a:r>
            <a:r>
              <a:rPr lang="en-US" altLang="ko-KR" sz="1400" b="1" dirty="0">
                <a:latin typeface="+mn-ea"/>
              </a:rPr>
              <a:t>Scan </a:t>
            </a:r>
            <a:r>
              <a:rPr lang="ko-KR" altLang="en-US" sz="1400" b="1" dirty="0">
                <a:latin typeface="+mn-ea"/>
              </a:rPr>
              <a:t>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EE05521-5816-464A-BFEB-45D6D44E3D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5" t="6086" r="3139" b="12402"/>
          <a:stretch/>
        </p:blipFill>
        <p:spPr>
          <a:xfrm>
            <a:off x="5125202" y="1126570"/>
            <a:ext cx="3867213" cy="230242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2D6335-7FEF-46C2-9EA7-C2FA02EBBE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0" t="5731" r="6666" b="6508"/>
          <a:stretch/>
        </p:blipFill>
        <p:spPr>
          <a:xfrm>
            <a:off x="635105" y="1126572"/>
            <a:ext cx="4346082" cy="230242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CE765E6-984D-44FD-A27C-C8E8179B48F1}"/>
              </a:ext>
            </a:extLst>
          </p:cNvPr>
          <p:cNvSpPr/>
          <p:nvPr/>
        </p:nvSpPr>
        <p:spPr>
          <a:xfrm>
            <a:off x="1859241" y="2153305"/>
            <a:ext cx="504056" cy="670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5DAB70F4-72B8-4B3F-98B9-C23AA3E53FB6}"/>
              </a:ext>
            </a:extLst>
          </p:cNvPr>
          <p:cNvCxnSpPr>
            <a:stCxn id="14" idx="3"/>
            <a:endCxn id="11" idx="1"/>
          </p:cNvCxnSpPr>
          <p:nvPr/>
        </p:nvCxnSpPr>
        <p:spPr>
          <a:xfrm flipV="1">
            <a:off x="2363297" y="2277784"/>
            <a:ext cx="2761905" cy="210889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E767AD82-CF71-417E-9E4E-BDDBE085A6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0" t="23750" r="6806" b="17451"/>
          <a:stretch/>
        </p:blipFill>
        <p:spPr>
          <a:xfrm rot="16200000">
            <a:off x="1310146" y="3127844"/>
            <a:ext cx="2682365" cy="4032448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4F1232C6-F485-49CB-BA87-59540481CED7}"/>
              </a:ext>
            </a:extLst>
          </p:cNvPr>
          <p:cNvSpPr/>
          <p:nvPr/>
        </p:nvSpPr>
        <p:spPr>
          <a:xfrm>
            <a:off x="2808146" y="3959082"/>
            <a:ext cx="1547830" cy="13421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E96CE6-2F09-456D-A638-562EE9CEFF6D}"/>
              </a:ext>
            </a:extLst>
          </p:cNvPr>
          <p:cNvSpPr txBox="1"/>
          <p:nvPr/>
        </p:nvSpPr>
        <p:spPr>
          <a:xfrm>
            <a:off x="169" y="44624"/>
            <a:ext cx="3193503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5.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측정 방법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생산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–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파형 검사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C6366DE-0EEE-4AD1-B370-4E6465794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35301"/>
          <a:stretch/>
        </p:blipFill>
        <p:spPr>
          <a:xfrm>
            <a:off x="4788024" y="3802885"/>
            <a:ext cx="2935290" cy="2669130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7CFBF0C5-BDD1-4E76-A34A-BBCB418CFE77}"/>
              </a:ext>
            </a:extLst>
          </p:cNvPr>
          <p:cNvSpPr/>
          <p:nvPr/>
        </p:nvSpPr>
        <p:spPr>
          <a:xfrm>
            <a:off x="5579706" y="5137774"/>
            <a:ext cx="1801663" cy="8673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CBA5A6-5692-4AB2-A260-EA601041A30A}"/>
              </a:ext>
            </a:extLst>
          </p:cNvPr>
          <p:cNvSpPr txBox="1"/>
          <p:nvPr/>
        </p:nvSpPr>
        <p:spPr>
          <a:xfrm>
            <a:off x="5424214" y="6079303"/>
            <a:ext cx="2112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(</a:t>
            </a:r>
            <a:r>
              <a:rPr lang="ko-KR" altLang="en-US" sz="1200" dirty="0"/>
              <a:t>다른 유형의 바코드도 가능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53041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F2D3FD2-068B-40B2-B20C-85FD91465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35301"/>
          <a:stretch/>
        </p:blipFill>
        <p:spPr>
          <a:xfrm>
            <a:off x="971600" y="1268760"/>
            <a:ext cx="3167539" cy="2880320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821C7CE3-E9E3-467F-B04B-54543C24670C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5. “START”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Barcode</a:t>
            </a:r>
            <a:r>
              <a:rPr lang="ko-KR" altLang="en-US" sz="1400" b="1" dirty="0">
                <a:latin typeface="+mn-ea"/>
              </a:rPr>
              <a:t>를 </a:t>
            </a:r>
            <a:r>
              <a:rPr lang="en-US" altLang="ko-KR" sz="1400" b="1" dirty="0">
                <a:latin typeface="+mn-ea"/>
              </a:rPr>
              <a:t>Scan </a:t>
            </a:r>
            <a:r>
              <a:rPr lang="ko-KR" altLang="en-US" sz="1400" b="1" dirty="0">
                <a:latin typeface="+mn-ea"/>
              </a:rPr>
              <a:t>하여 동작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3810659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7.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사용 방법 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(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출력 검사 및 정보 입력</a:t>
            </a: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E9CBC2-EB74-46BE-A25F-199598B0CEB2}"/>
              </a:ext>
            </a:extLst>
          </p:cNvPr>
          <p:cNvSpPr/>
          <p:nvPr/>
        </p:nvSpPr>
        <p:spPr>
          <a:xfrm>
            <a:off x="323527" y="764704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- </a:t>
            </a:r>
            <a:r>
              <a:rPr lang="ko-KR" altLang="en-US" sz="1400" b="1" dirty="0">
                <a:latin typeface="+mn-ea"/>
              </a:rPr>
              <a:t>미리 인쇄된 </a:t>
            </a:r>
            <a:r>
              <a:rPr lang="en-US" altLang="ko-KR" sz="1400" b="1" dirty="0">
                <a:latin typeface="+mn-ea"/>
              </a:rPr>
              <a:t>“ [START] “ </a:t>
            </a:r>
            <a:r>
              <a:rPr lang="ko-KR" altLang="en-US" sz="1400" b="1" dirty="0">
                <a:latin typeface="+mn-ea"/>
              </a:rPr>
              <a:t>문자의 </a:t>
            </a:r>
            <a:r>
              <a:rPr lang="en-US" altLang="ko-KR" sz="1400" b="1" dirty="0">
                <a:latin typeface="+mn-ea"/>
              </a:rPr>
              <a:t>Barcode</a:t>
            </a:r>
            <a:r>
              <a:rPr lang="ko-KR" altLang="en-US" sz="1400" b="1" dirty="0">
                <a:latin typeface="+mn-ea"/>
              </a:rPr>
              <a:t>를 </a:t>
            </a:r>
            <a:r>
              <a:rPr lang="en-US" altLang="ko-KR" sz="1400" b="1" dirty="0">
                <a:latin typeface="+mn-ea"/>
              </a:rPr>
              <a:t>Scan</a:t>
            </a:r>
            <a:r>
              <a:rPr lang="ko-KR" altLang="en-US" sz="1400" b="1" dirty="0">
                <a:latin typeface="+mn-ea"/>
              </a:rPr>
              <a:t>하여 동작을 시작한다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235418-0906-4933-8F34-83C1680DF588}"/>
              </a:ext>
            </a:extLst>
          </p:cNvPr>
          <p:cNvSpPr/>
          <p:nvPr/>
        </p:nvSpPr>
        <p:spPr>
          <a:xfrm>
            <a:off x="1763283" y="2603649"/>
            <a:ext cx="1944216" cy="935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8245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1867819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8.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합격 및 불합격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77B386-80E7-49E6-9F57-09778852F6AA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</a:t>
            </a:r>
            <a:r>
              <a:rPr lang="ko-KR" altLang="en-US" sz="1400" b="1" dirty="0">
                <a:latin typeface="+mn-ea"/>
              </a:rPr>
              <a:t>합격일 시 </a:t>
            </a:r>
            <a:r>
              <a:rPr lang="en-US" altLang="ko-KR" sz="1400" b="1" dirty="0">
                <a:latin typeface="+mn-ea"/>
              </a:rPr>
              <a:t>– </a:t>
            </a:r>
            <a:r>
              <a:rPr lang="ko-KR" altLang="en-US" sz="1400" b="1" dirty="0">
                <a:latin typeface="+mn-ea"/>
              </a:rPr>
              <a:t>모든 검사 항목에 </a:t>
            </a:r>
            <a:r>
              <a:rPr lang="en-US" altLang="ko-KR" sz="1400" b="1" dirty="0">
                <a:latin typeface="+mn-ea"/>
              </a:rPr>
              <a:t>SUCCESS </a:t>
            </a:r>
            <a:r>
              <a:rPr lang="ko-KR" altLang="en-US" sz="1400" b="1" dirty="0">
                <a:latin typeface="+mn-ea"/>
              </a:rPr>
              <a:t>출력 및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합 격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텍스트 출력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DD20A6-4582-4CF3-BDA5-4271548A88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30394"/>
            <a:ext cx="4824536" cy="261329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5441DB-B0AE-47BB-94A2-8B3CBFE52994}"/>
              </a:ext>
            </a:extLst>
          </p:cNvPr>
          <p:cNvSpPr/>
          <p:nvPr/>
        </p:nvSpPr>
        <p:spPr>
          <a:xfrm>
            <a:off x="179512" y="3602737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</a:t>
            </a:r>
            <a:r>
              <a:rPr lang="ko-KR" altLang="en-US" sz="1400" b="1" dirty="0">
                <a:latin typeface="+mn-ea"/>
              </a:rPr>
              <a:t>불합격일 시 </a:t>
            </a:r>
            <a:r>
              <a:rPr lang="en-US" altLang="ko-KR" sz="1400" b="1" dirty="0">
                <a:latin typeface="+mn-ea"/>
              </a:rPr>
              <a:t>– </a:t>
            </a:r>
            <a:r>
              <a:rPr lang="ko-KR" altLang="en-US" sz="1400" b="1" dirty="0">
                <a:latin typeface="+mn-ea"/>
              </a:rPr>
              <a:t>불합격 판정 검사 항목에 </a:t>
            </a:r>
            <a:r>
              <a:rPr lang="en-US" altLang="ko-KR" sz="1400" b="1" dirty="0">
                <a:latin typeface="+mn-ea"/>
              </a:rPr>
              <a:t>FAIL </a:t>
            </a:r>
            <a:r>
              <a:rPr lang="ko-KR" altLang="en-US" sz="1400" b="1" dirty="0">
                <a:latin typeface="+mn-ea"/>
              </a:rPr>
              <a:t>출력 및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불</a:t>
            </a: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b="1" dirty="0">
                <a:latin typeface="+mn-ea"/>
              </a:rPr>
              <a:t>합 격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텍스트 출력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B5BE2F1-A7CA-4DF1-8E64-EF3E6FABFB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0"/>
          <a:stretch/>
        </p:blipFill>
        <p:spPr>
          <a:xfrm>
            <a:off x="251519" y="4003245"/>
            <a:ext cx="4824537" cy="238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88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372765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9.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오류 관련 대처 방법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77B386-80E7-49E6-9F57-09778852F6AA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1. </a:t>
            </a:r>
            <a:r>
              <a:rPr lang="ko-KR" altLang="en-US" sz="1400" b="1" dirty="0">
                <a:latin typeface="+mn-ea"/>
              </a:rPr>
              <a:t>제품 연결 오류</a:t>
            </a:r>
            <a:r>
              <a:rPr lang="en-US" altLang="ko-KR" sz="1400" b="1" dirty="0">
                <a:latin typeface="+mn-ea"/>
              </a:rPr>
              <a:t> - </a:t>
            </a:r>
            <a:r>
              <a:rPr lang="ko-KR" altLang="en-US" sz="1400" b="1" dirty="0">
                <a:latin typeface="+mn-ea"/>
              </a:rPr>
              <a:t>제품과 연결이 올바르지 않을 시 출력되는 오류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5441DB-B0AE-47BB-94A2-8B3CBFE52994}"/>
              </a:ext>
            </a:extLst>
          </p:cNvPr>
          <p:cNvSpPr/>
          <p:nvPr/>
        </p:nvSpPr>
        <p:spPr>
          <a:xfrm>
            <a:off x="4211960" y="782422"/>
            <a:ext cx="8784976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※ </a:t>
            </a:r>
            <a:r>
              <a:rPr lang="ko-KR" altLang="en-US" sz="1400" b="1" dirty="0">
                <a:latin typeface="+mn-ea"/>
              </a:rPr>
              <a:t>대처 방법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제품 연결 확인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적용된 </a:t>
            </a:r>
            <a:r>
              <a:rPr lang="en-US" altLang="ko-KR" sz="1400" b="1" dirty="0">
                <a:latin typeface="+mn-ea"/>
              </a:rPr>
              <a:t>Firmware Version </a:t>
            </a:r>
            <a:r>
              <a:rPr lang="ko-KR" altLang="en-US" sz="1400" b="1" dirty="0">
                <a:latin typeface="+mn-ea"/>
              </a:rPr>
              <a:t>확인 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  (</a:t>
            </a:r>
            <a:r>
              <a:rPr lang="ko-KR" altLang="en-US" sz="1400" b="1" dirty="0">
                <a:latin typeface="+mn-ea"/>
              </a:rPr>
              <a:t>구버전일 경우 동작 안함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RS232 Cable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재연결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8DE3BA5-0953-4B82-A7E5-D043BAFD4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1" t="29646" r="29525" b="28193"/>
          <a:stretch/>
        </p:blipFill>
        <p:spPr>
          <a:xfrm>
            <a:off x="395536" y="852685"/>
            <a:ext cx="3600400" cy="208823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75AFC59E-0739-46A7-83C0-6A98A63A97EF}"/>
              </a:ext>
            </a:extLst>
          </p:cNvPr>
          <p:cNvSpPr/>
          <p:nvPr/>
        </p:nvSpPr>
        <p:spPr>
          <a:xfrm>
            <a:off x="179512" y="3055115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2. Scope</a:t>
            </a:r>
            <a:r>
              <a:rPr lang="ko-KR" altLang="en-US" sz="1400" b="1" dirty="0">
                <a:latin typeface="+mn-ea"/>
              </a:rPr>
              <a:t> 연결 오류</a:t>
            </a:r>
            <a:r>
              <a:rPr lang="en-US" altLang="ko-KR" sz="1400" b="1" dirty="0">
                <a:latin typeface="+mn-ea"/>
              </a:rPr>
              <a:t> – Scope</a:t>
            </a:r>
            <a:r>
              <a:rPr lang="ko-KR" altLang="en-US" sz="1400" b="1" dirty="0">
                <a:latin typeface="+mn-ea"/>
              </a:rPr>
              <a:t> 연결이 올바르게 되지 않을 시 출력되는 오류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CC9730A-F18A-4509-9A7D-074F718D3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76561"/>
            <a:ext cx="3600400" cy="190730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250664B2-C97A-48D5-9182-C16589705C88}"/>
              </a:ext>
            </a:extLst>
          </p:cNvPr>
          <p:cNvSpPr/>
          <p:nvPr/>
        </p:nvSpPr>
        <p:spPr>
          <a:xfrm>
            <a:off x="4211960" y="3429000"/>
            <a:ext cx="8784976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※ </a:t>
            </a:r>
            <a:r>
              <a:rPr lang="ko-KR" altLang="en-US" sz="1400" b="1" dirty="0">
                <a:latin typeface="+mn-ea"/>
              </a:rPr>
              <a:t>대처 방법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Scope</a:t>
            </a:r>
            <a:r>
              <a:rPr lang="ko-KR" altLang="en-US" sz="1400" b="1" dirty="0">
                <a:latin typeface="+mn-ea"/>
              </a:rPr>
              <a:t> 전원 </a:t>
            </a:r>
            <a:r>
              <a:rPr lang="en-US" altLang="ko-KR" sz="1400" b="1" dirty="0">
                <a:latin typeface="+mn-ea"/>
              </a:rPr>
              <a:t>ON/OFF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Scope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Cable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재연결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이 중 </a:t>
            </a:r>
            <a:r>
              <a:rPr lang="ko-KR" altLang="en-US" sz="1400" b="1" dirty="0" err="1">
                <a:latin typeface="+mn-ea"/>
              </a:rPr>
              <a:t>택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1 </a:t>
            </a:r>
            <a:r>
              <a:rPr lang="ko-KR" altLang="en-US" sz="1400" b="1" dirty="0">
                <a:latin typeface="+mn-ea"/>
              </a:rPr>
              <a:t>진행하고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장비 </a:t>
            </a:r>
            <a:r>
              <a:rPr lang="ko-KR" altLang="en-US" sz="1400" b="1" dirty="0" err="1">
                <a:latin typeface="+mn-ea"/>
              </a:rPr>
              <a:t>재연결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“ Button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Click </a:t>
            </a:r>
          </a:p>
        </p:txBody>
      </p:sp>
    </p:spTree>
    <p:extLst>
      <p:ext uri="{BB962C8B-B14F-4D97-AF65-F5344CB8AC3E}">
        <p14:creationId xmlns:p14="http://schemas.microsoft.com/office/powerpoint/2010/main" val="2987207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BCFD8E4-43A2-43DF-ADA7-3B0240DB0CA7}"/>
              </a:ext>
            </a:extLst>
          </p:cNvPr>
          <p:cNvSpPr txBox="1"/>
          <p:nvPr/>
        </p:nvSpPr>
        <p:spPr>
          <a:xfrm>
            <a:off x="169" y="44624"/>
            <a:ext cx="2372765" cy="412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ko-KR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9. </a:t>
            </a:r>
            <a:r>
              <a:rPr lang="ko-KR" altLang="en-US" b="1" spc="-100" dirty="0">
                <a:ln w="6350" cmpd="sng">
                  <a:noFill/>
                  <a:prstDash val="solid"/>
                </a:ln>
                <a:latin typeface="+mn-ea"/>
                <a:cs typeface="Arial" pitchFamily="34" charset="0"/>
              </a:rPr>
              <a:t>오류 관련 대처 방법</a:t>
            </a:r>
            <a:endParaRPr lang="en-US" altLang="ko-KR" b="1" spc="-100" dirty="0">
              <a:ln w="6350" cmpd="sng">
                <a:noFill/>
                <a:prstDash val="solid"/>
              </a:ln>
              <a:latin typeface="+mn-ea"/>
              <a:cs typeface="Arial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77B386-80E7-49E6-9F57-09778852F6AA}"/>
              </a:ext>
            </a:extLst>
          </p:cNvPr>
          <p:cNvSpPr/>
          <p:nvPr/>
        </p:nvSpPr>
        <p:spPr>
          <a:xfrm>
            <a:off x="179512" y="474401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3. </a:t>
            </a:r>
            <a:r>
              <a:rPr lang="ko-KR" altLang="en-US" sz="1400" b="1" dirty="0">
                <a:latin typeface="+mn-ea"/>
              </a:rPr>
              <a:t>제품 연결 오류</a:t>
            </a:r>
            <a:r>
              <a:rPr lang="en-US" altLang="ko-KR" sz="1400" b="1" dirty="0">
                <a:latin typeface="+mn-ea"/>
              </a:rPr>
              <a:t> – Spectrum</a:t>
            </a:r>
            <a:r>
              <a:rPr lang="ko-KR" altLang="en-US" sz="1400" b="1" dirty="0">
                <a:latin typeface="+mn-ea"/>
              </a:rPr>
              <a:t> 연결이 올바르게 되지 않을 시 출력되는 오류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5441DB-B0AE-47BB-94A2-8B3CBFE52994}"/>
              </a:ext>
            </a:extLst>
          </p:cNvPr>
          <p:cNvSpPr/>
          <p:nvPr/>
        </p:nvSpPr>
        <p:spPr>
          <a:xfrm>
            <a:off x="4211960" y="782422"/>
            <a:ext cx="8784976" cy="1666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※ </a:t>
            </a:r>
            <a:r>
              <a:rPr lang="ko-KR" altLang="en-US" sz="1400" b="1" dirty="0">
                <a:latin typeface="+mn-ea"/>
              </a:rPr>
              <a:t>대처 방법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Spectrum</a:t>
            </a:r>
            <a:r>
              <a:rPr lang="ko-KR" altLang="en-US" sz="1400" b="1" dirty="0">
                <a:latin typeface="+mn-ea"/>
              </a:rPr>
              <a:t> 전원 </a:t>
            </a:r>
            <a:r>
              <a:rPr lang="en-US" altLang="ko-KR" sz="1400" b="1" dirty="0">
                <a:latin typeface="+mn-ea"/>
              </a:rPr>
              <a:t>ON/OFF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Spectrum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Cable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재연결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n-ea"/>
              </a:rPr>
              <a:t>이 중 </a:t>
            </a:r>
            <a:r>
              <a:rPr lang="ko-KR" altLang="en-US" sz="1400" b="1" dirty="0" err="1">
                <a:latin typeface="+mn-ea"/>
              </a:rPr>
              <a:t>택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1 </a:t>
            </a:r>
            <a:r>
              <a:rPr lang="ko-KR" altLang="en-US" sz="1400" b="1" dirty="0">
                <a:latin typeface="+mn-ea"/>
              </a:rPr>
              <a:t>진행하고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장비 </a:t>
            </a:r>
            <a:r>
              <a:rPr lang="ko-KR" altLang="en-US" sz="1400" b="1" dirty="0" err="1">
                <a:latin typeface="+mn-ea"/>
              </a:rPr>
              <a:t>재연결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버튼 클릭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7E0960-8324-4F2C-965B-ED0C0F37D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8" y="848286"/>
            <a:ext cx="3495716" cy="22978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2859ADA-C81C-4674-A6E1-3A468032E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78" y="3756942"/>
            <a:ext cx="3506480" cy="2297807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CE27F0-5F45-4936-AE37-BD7FA7F048DF}"/>
              </a:ext>
            </a:extLst>
          </p:cNvPr>
          <p:cNvSpPr/>
          <p:nvPr/>
        </p:nvSpPr>
        <p:spPr>
          <a:xfrm>
            <a:off x="179512" y="3264575"/>
            <a:ext cx="8784976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4. </a:t>
            </a:r>
            <a:r>
              <a:rPr lang="ko-KR" altLang="en-US" sz="1400" b="1" dirty="0">
                <a:latin typeface="+mn-ea"/>
              </a:rPr>
              <a:t>제품 연결 오류</a:t>
            </a:r>
            <a:r>
              <a:rPr lang="en-US" altLang="ko-KR" sz="1400" b="1" dirty="0">
                <a:latin typeface="+mn-ea"/>
              </a:rPr>
              <a:t> – Control Box JIG</a:t>
            </a:r>
            <a:r>
              <a:rPr lang="ko-KR" altLang="en-US" sz="1400" b="1" dirty="0">
                <a:latin typeface="+mn-ea"/>
              </a:rPr>
              <a:t> 연결이 올바르게 되지 않을 시 출력되는 오류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FD0631A-B082-4FCB-9AF8-A32BFF21AA41}"/>
              </a:ext>
            </a:extLst>
          </p:cNvPr>
          <p:cNvSpPr/>
          <p:nvPr/>
        </p:nvSpPr>
        <p:spPr>
          <a:xfrm>
            <a:off x="4211960" y="3643277"/>
            <a:ext cx="8784976" cy="2636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※ </a:t>
            </a:r>
            <a:r>
              <a:rPr lang="ko-KR" altLang="en-US" sz="1400" b="1" dirty="0">
                <a:latin typeface="+mn-ea"/>
              </a:rPr>
              <a:t>대처 방법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</a:t>
            </a:r>
            <a:r>
              <a:rPr lang="ko-KR" altLang="en-US" sz="1400" b="1" dirty="0">
                <a:latin typeface="+mn-ea"/>
              </a:rPr>
              <a:t>설정 버튼 클릭 후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통신 설정 </a:t>
            </a:r>
            <a:r>
              <a:rPr lang="en-US" altLang="ko-KR" sz="1400" b="1" dirty="0">
                <a:latin typeface="+mn-ea"/>
              </a:rPr>
              <a:t>“ </a:t>
            </a:r>
            <a:r>
              <a:rPr lang="ko-KR" altLang="en-US" sz="1400" b="1" dirty="0">
                <a:latin typeface="+mn-ea"/>
              </a:rPr>
              <a:t>항목이 </a:t>
            </a:r>
            <a:r>
              <a:rPr lang="en-US" altLang="ko-KR" sz="1400" b="1" dirty="0">
                <a:latin typeface="+mn-ea"/>
              </a:rPr>
              <a:t>JIG Comport</a:t>
            </a:r>
            <a:r>
              <a:rPr lang="ko-KR" altLang="en-US" sz="1400" b="1" dirty="0">
                <a:latin typeface="+mn-ea"/>
              </a:rPr>
              <a:t>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  </a:t>
            </a:r>
            <a:r>
              <a:rPr lang="ko-KR" altLang="en-US" sz="1400" b="1" dirty="0">
                <a:latin typeface="+mn-ea"/>
              </a:rPr>
              <a:t>지정되어 있는지 확인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RS232 Cable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재연결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 - Program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ON/OFF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F7BC5BD-59B9-4330-807D-807BA786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4725144"/>
            <a:ext cx="2703562" cy="7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69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26864</TotalTime>
  <Words>1123</Words>
  <Application>Microsoft Office PowerPoint</Application>
  <PresentationFormat>화면 슬라이드 쇼(4:3)</PresentationFormat>
  <Paragraphs>139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8" baseType="lpstr">
      <vt:lpstr>나눔스퀘어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최환옥</dc:creator>
  <cp:lastModifiedBy>JOMT-DEV-PC04</cp:lastModifiedBy>
  <cp:revision>1092</cp:revision>
  <cp:lastPrinted>2020-04-13T02:09:49Z</cp:lastPrinted>
  <dcterms:created xsi:type="dcterms:W3CDTF">2018-06-07T11:19:42Z</dcterms:created>
  <dcterms:modified xsi:type="dcterms:W3CDTF">2024-01-23T10:53:59Z</dcterms:modified>
</cp:coreProperties>
</file>